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6761163" cy="9942513"/>
  <p:embeddedFontLst>
    <p:embeddedFont>
      <p:font typeface="맑은 고딕" panose="020B0503020000020004" pitchFamily="34" charset="-127"/>
      <p:regular r:id="rId16"/>
      <p:bold r:id="rId17"/>
    </p:embeddedFont>
    <p:embeddedFont>
      <p:font typeface="Aharoni" panose="02010803020104030203" pitchFamily="2" charset="-79"/>
      <p:bold r:id="rId18"/>
    </p:embeddedFont>
    <p:embeddedFont>
      <p:font typeface="Arimo" panose="020B0604020202020204" charset="0"/>
      <p:regular r:id="rId19"/>
    </p:embeddedFont>
    <p:embeddedFont>
      <p:font typeface="Bahnschrift Condensed" panose="020B0502040204020203" pitchFamily="34" charset="0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" panose="020B0604020202020204" charset="0"/>
      <p:regular r:id="rId26"/>
    </p:embeddedFont>
    <p:embeddedFont>
      <p:font typeface="Open Sans Light" panose="020B0604020202020204" charset="0"/>
      <p:regular r:id="rId27"/>
    </p:embeddedFont>
    <p:embeddedFont>
      <p:font typeface="Times Neue Roman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2645" autoAdjust="0"/>
  </p:normalViewPr>
  <p:slideViewPr>
    <p:cSldViewPr snapToGrid="0">
      <p:cViewPr varScale="1">
        <p:scale>
          <a:sx n="48" d="100"/>
          <a:sy n="48" d="100"/>
        </p:scale>
        <p:origin x="109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6969" b="19306"/>
          <a:stretch>
            <a:fillRect/>
          </a:stretch>
        </p:blipFill>
        <p:spPr>
          <a:xfrm>
            <a:off x="2831734" y="7031485"/>
            <a:ext cx="14308323" cy="321485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015208" y="2827830"/>
            <a:ext cx="15265696" cy="2872581"/>
            <a:chOff x="0" y="104775"/>
            <a:chExt cx="19894625" cy="2566746"/>
          </a:xfrm>
        </p:grpSpPr>
        <p:sp>
          <p:nvSpPr>
            <p:cNvPr id="4" name="TextBox 4"/>
            <p:cNvSpPr txBox="1"/>
            <p:nvPr/>
          </p:nvSpPr>
          <p:spPr>
            <a:xfrm>
              <a:off x="0" y="104775"/>
              <a:ext cx="19894625" cy="25667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600"/>
                </a:lnSpc>
              </a:pPr>
              <a:r>
                <a:rPr lang="ru-RU" sz="5600" spc="-168" dirty="0" err="1">
                  <a:latin typeface="Times Neue Roman"/>
                </a:rPr>
                <a:t>Органикалык</a:t>
              </a:r>
              <a:r>
                <a:rPr lang="ru-RU" sz="5600" spc="-168" dirty="0">
                  <a:latin typeface="Times Neue Roman"/>
                </a:rPr>
                <a:t> </a:t>
              </a:r>
              <a:r>
                <a:rPr lang="ru-RU" sz="5600" spc="-168" dirty="0" err="1">
                  <a:latin typeface="Times Neue Roman"/>
                </a:rPr>
                <a:t>айыл</a:t>
              </a:r>
              <a:r>
                <a:rPr lang="ru-RU" sz="5600" spc="-168" dirty="0">
                  <a:latin typeface="Times Neue Roman"/>
                </a:rPr>
                <a:t> </a:t>
              </a:r>
              <a:r>
                <a:rPr lang="ru-RU" sz="5600" spc="-168" dirty="0" err="1">
                  <a:latin typeface="Times Neue Roman"/>
                </a:rPr>
                <a:t>чарбасында</a:t>
              </a:r>
              <a:r>
                <a:rPr lang="ru-RU" sz="5600" spc="-168" dirty="0">
                  <a:latin typeface="Times Neue Roman"/>
                </a:rPr>
                <a:t> </a:t>
              </a:r>
              <a:r>
                <a:rPr lang="ru-RU" sz="5600" spc="-168" dirty="0" err="1">
                  <a:latin typeface="Times Neue Roman"/>
                </a:rPr>
                <a:t>биотехнологиянын</a:t>
              </a:r>
              <a:r>
                <a:rPr lang="ru-RU" sz="5600" spc="-168" dirty="0">
                  <a:latin typeface="Times Neue Roman"/>
                </a:rPr>
                <a:t> ролу: </a:t>
              </a:r>
            </a:p>
            <a:p>
              <a:pPr>
                <a:lnSpc>
                  <a:spcPts val="5600"/>
                </a:lnSpc>
              </a:pPr>
              <a:r>
                <a:rPr lang="ru-RU" sz="5600" spc="-168" dirty="0" err="1">
                  <a:latin typeface="Times Neue Roman"/>
                </a:rPr>
                <a:t>Биопрепараттардын</a:t>
              </a:r>
              <a:r>
                <a:rPr lang="ru-RU" sz="5600" spc="-168" dirty="0">
                  <a:latin typeface="Times Neue Roman"/>
                </a:rPr>
                <a:t> </a:t>
              </a:r>
              <a:r>
                <a:rPr lang="ru-RU" sz="5600" spc="-168" dirty="0" err="1">
                  <a:latin typeface="Times Neue Roman"/>
                </a:rPr>
                <a:t>жана</a:t>
              </a:r>
              <a:r>
                <a:rPr lang="ru-RU" sz="5600" spc="-168" dirty="0">
                  <a:latin typeface="Times Neue Roman"/>
                </a:rPr>
                <a:t> </a:t>
              </a:r>
              <a:r>
                <a:rPr lang="ru-RU" sz="5600" spc="-168" dirty="0" err="1">
                  <a:latin typeface="Times Neue Roman"/>
                </a:rPr>
                <a:t>энтомофагдардын</a:t>
              </a:r>
              <a:r>
                <a:rPr lang="ru-RU" sz="5600" spc="-168" dirty="0">
                  <a:latin typeface="Times Neue Roman"/>
                </a:rPr>
                <a:t> </a:t>
              </a:r>
              <a:r>
                <a:rPr lang="ru-RU" sz="5600" spc="-168" dirty="0" err="1">
                  <a:latin typeface="Times Neue Roman"/>
                </a:rPr>
                <a:t>өсүмдүккө</a:t>
              </a:r>
              <a:r>
                <a:rPr lang="ru-RU" sz="5600" spc="-168" dirty="0">
                  <a:latin typeface="Times Neue Roman"/>
                </a:rPr>
                <a:t> </a:t>
              </a:r>
              <a:r>
                <a:rPr lang="ru-RU" sz="5600" spc="-168" dirty="0" err="1">
                  <a:latin typeface="Times Neue Roman"/>
                </a:rPr>
                <a:t>тийгизген</a:t>
              </a:r>
              <a:r>
                <a:rPr lang="ru-RU" sz="5600" spc="-168" dirty="0">
                  <a:latin typeface="Times Neue Roman"/>
                </a:rPr>
                <a:t> </a:t>
              </a:r>
              <a:r>
                <a:rPr lang="ru-RU" sz="5600" spc="-168" dirty="0" err="1">
                  <a:latin typeface="Times Neue Roman"/>
                </a:rPr>
                <a:t>таасири</a:t>
              </a:r>
              <a:endParaRPr lang="en-US" sz="5600" spc="-168" dirty="0">
                <a:latin typeface="Times Neue Roman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5838" y="1498184"/>
              <a:ext cx="11309234" cy="929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035368"/>
            <a:ext cx="13471315" cy="29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n-US" sz="1800" spc="179" dirty="0">
                <a:solidFill>
                  <a:srgbClr val="6F8090"/>
                </a:solidFill>
                <a:latin typeface="Times Neue Roman"/>
              </a:rPr>
              <a:t>КЫРГЫЗ РЕСПУБЛИКАСЫНЫН АЙЫЛ</a:t>
            </a:r>
            <a:r>
              <a:rPr lang="en-US" sz="1800" u="none" spc="179" dirty="0">
                <a:solidFill>
                  <a:srgbClr val="6F8090"/>
                </a:solidFill>
                <a:latin typeface="Times Neue Roman"/>
              </a:rPr>
              <a:t> ЧАРБА МИНИСТРЛИГИ</a:t>
            </a:r>
            <a:r>
              <a:rPr lang="ky-KG" sz="1800" u="none" spc="179" dirty="0">
                <a:solidFill>
                  <a:srgbClr val="6F8090"/>
                </a:solidFill>
                <a:latin typeface="Times Neue Roman"/>
              </a:rPr>
              <a:t> ОРГАНИКАЛЫК АЙЫЛ ЧАРБА ДЕПАРТАМЕНТИ</a:t>
            </a:r>
            <a:endParaRPr lang="en-US" sz="1800" u="none" spc="179" dirty="0">
              <a:solidFill>
                <a:srgbClr val="6F8090"/>
              </a:solidFill>
              <a:latin typeface="Times Neue Roman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240211" y="779607"/>
            <a:ext cx="1182082" cy="118208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4927724" y="1961688"/>
            <a:ext cx="624975" cy="59906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31629"/>
            <a:ext cx="16438981" cy="3494424"/>
            <a:chOff x="0" y="0"/>
            <a:chExt cx="4755262" cy="1010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55262" cy="1010823"/>
            </a:xfrm>
            <a:custGeom>
              <a:avLst/>
              <a:gdLst/>
              <a:ahLst/>
              <a:cxnLst/>
              <a:rect l="l" t="t" r="r" b="b"/>
              <a:pathLst>
                <a:path w="4755262" h="1010823">
                  <a:moveTo>
                    <a:pt x="4630801" y="1010823"/>
                  </a:moveTo>
                  <a:lnTo>
                    <a:pt x="124460" y="1010823"/>
                  </a:lnTo>
                  <a:cubicBezTo>
                    <a:pt x="55880" y="1010823"/>
                    <a:pt x="0" y="954943"/>
                    <a:pt x="0" y="886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30801" y="0"/>
                  </a:lnTo>
                  <a:cubicBezTo>
                    <a:pt x="4699382" y="0"/>
                    <a:pt x="4755262" y="55880"/>
                    <a:pt x="4755262" y="124460"/>
                  </a:cubicBezTo>
                  <a:lnTo>
                    <a:pt x="4755262" y="886363"/>
                  </a:lnTo>
                  <a:cubicBezTo>
                    <a:pt x="4755262" y="954943"/>
                    <a:pt x="4699382" y="1010823"/>
                    <a:pt x="4630801" y="10108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421451" y="1087309"/>
            <a:ext cx="12823211" cy="1467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400" spc="-162" dirty="0">
                <a:latin typeface="Times Neue Roman"/>
              </a:rPr>
              <a:t>АМБЛИСЕЙУС</a:t>
            </a:r>
            <a:endParaRPr lang="ky-KG" sz="5400" spc="-162" dirty="0">
              <a:latin typeface="Times Neue Roman"/>
            </a:endParaRPr>
          </a:p>
          <a:p>
            <a:pPr algn="ctr">
              <a:lnSpc>
                <a:spcPts val="6160"/>
              </a:lnSpc>
            </a:pPr>
            <a:r>
              <a:rPr lang="ky-KG" sz="2400" spc="-162" dirty="0">
                <a:latin typeface="Times Neue Roman"/>
              </a:rPr>
              <a:t>Энтомофаг 1000 особь 3,3 сом</a:t>
            </a:r>
            <a:endParaRPr lang="en-US" sz="2400" spc="-162" dirty="0">
              <a:latin typeface="Times Neue Roman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550313" y="795799"/>
            <a:ext cx="1182082" cy="118208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600336" y="1818997"/>
            <a:ext cx="624975" cy="59906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2920256"/>
            <a:ext cx="16402108" cy="2423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2341" lvl="1" indent="-206170">
              <a:lnSpc>
                <a:spcPts val="2673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ue Roman"/>
              </a:rPr>
              <a:t>АМБЛИСЕЙУС -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бул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жырткыч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кене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трипстин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жөргөмүш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кенесинин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жумуткалары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личинкалары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ж.б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айыл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чарба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зыянкечтери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менен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азыктанат</a:t>
            </a:r>
            <a:endParaRPr lang="en-US" sz="2400" dirty="0">
              <a:solidFill>
                <a:srgbClr val="000000"/>
              </a:solidFill>
              <a:latin typeface="Times Neue Roman"/>
            </a:endParaRPr>
          </a:p>
          <a:p>
            <a:pPr>
              <a:lnSpc>
                <a:spcPts val="2673"/>
              </a:lnSpc>
            </a:pPr>
            <a:endParaRPr lang="en-US" sz="2400" dirty="0">
              <a:solidFill>
                <a:srgbClr val="000000"/>
              </a:solidFill>
              <a:latin typeface="Times Neue Roman"/>
            </a:endParaRPr>
          </a:p>
          <a:p>
            <a:pPr marL="412341" lvl="1" indent="-206170">
              <a:lnSpc>
                <a:spcPts val="2673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ue Roman"/>
              </a:rPr>
              <a:t>АМБЛИСЕЙУСТУ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колдонуунун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нормаларын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мөөнөттөрүн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туура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сактоо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менен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трипсти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жана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кене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жөргөмүшүн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д</a:t>
            </a:r>
            <a:r>
              <a:rPr lang="ky-KG" sz="2400" dirty="0">
                <a:solidFill>
                  <a:srgbClr val="000000"/>
                </a:solidFill>
                <a:latin typeface="Times Neue Roman"/>
              </a:rPr>
              <a:t>ээ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рлик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жок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кылууга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жетишүүгө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жана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өсүмдүктөрдүн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түшүмдүүлүгүн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сактоого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болот</a:t>
            </a:r>
            <a:endParaRPr lang="en-US" sz="2400" dirty="0">
              <a:solidFill>
                <a:srgbClr val="000000"/>
              </a:solidFill>
              <a:latin typeface="Times Neue Roman"/>
            </a:endParaRPr>
          </a:p>
          <a:p>
            <a:pPr>
              <a:lnSpc>
                <a:spcPts val="2673"/>
              </a:lnSpc>
            </a:pPr>
            <a:endParaRPr lang="en-US" sz="2400" dirty="0">
              <a:solidFill>
                <a:srgbClr val="000000"/>
              </a:solidFill>
              <a:latin typeface="Times Neue Roman"/>
            </a:endParaRPr>
          </a:p>
          <a:p>
            <a:pPr marL="412341" lvl="1" indent="-206170">
              <a:lnSpc>
                <a:spcPts val="2673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Амблисейус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пиязда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тамекиде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пахтада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жашылчаларда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гүлдөрдө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ке</a:t>
            </a:r>
            <a:r>
              <a:rPr lang="ky-KG" sz="2400" dirty="0">
                <a:solidFill>
                  <a:srgbClr val="000000"/>
                </a:solidFill>
                <a:latin typeface="Times Neue Roman"/>
              </a:rPr>
              <a:t>ң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ири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колдонулат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9783" y="6393770"/>
            <a:ext cx="6416359" cy="333983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97601" y="6588763"/>
            <a:ext cx="5199469" cy="314484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7E3A48F-B94D-4B14-98BA-27D7BF7D1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0424" y="6565172"/>
            <a:ext cx="4192562" cy="29970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31629"/>
            <a:ext cx="16438981" cy="3494424"/>
            <a:chOff x="0" y="0"/>
            <a:chExt cx="4755262" cy="1010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55262" cy="1010823"/>
            </a:xfrm>
            <a:custGeom>
              <a:avLst/>
              <a:gdLst/>
              <a:ahLst/>
              <a:cxnLst/>
              <a:rect l="l" t="t" r="r" b="b"/>
              <a:pathLst>
                <a:path w="4755262" h="1010823">
                  <a:moveTo>
                    <a:pt x="4630801" y="1010823"/>
                  </a:moveTo>
                  <a:lnTo>
                    <a:pt x="124460" y="1010823"/>
                  </a:lnTo>
                  <a:cubicBezTo>
                    <a:pt x="55880" y="1010823"/>
                    <a:pt x="0" y="954943"/>
                    <a:pt x="0" y="886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30801" y="0"/>
                  </a:lnTo>
                  <a:cubicBezTo>
                    <a:pt x="4699382" y="0"/>
                    <a:pt x="4755262" y="55880"/>
                    <a:pt x="4755262" y="124460"/>
                  </a:cubicBezTo>
                  <a:lnTo>
                    <a:pt x="4755262" y="886363"/>
                  </a:lnTo>
                  <a:cubicBezTo>
                    <a:pt x="4755262" y="954943"/>
                    <a:pt x="4699382" y="1010823"/>
                    <a:pt x="4630801" y="10108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421451" y="1087309"/>
            <a:ext cx="12823211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400" spc="-162" dirty="0">
                <a:solidFill>
                  <a:srgbClr val="3D4248"/>
                </a:solidFill>
                <a:latin typeface="Times Neue Roman"/>
              </a:rPr>
              <a:t>АЛТЫН К</a:t>
            </a:r>
            <a:r>
              <a:rPr lang="ky-KG" sz="5400" spc="-162" dirty="0">
                <a:solidFill>
                  <a:srgbClr val="3D4248"/>
                </a:solidFill>
                <a:latin typeface="Times Neue Roman"/>
              </a:rPr>
              <a:t>Ө</a:t>
            </a:r>
            <a:r>
              <a:rPr lang="en-US" sz="5400" spc="-162" dirty="0">
                <a:solidFill>
                  <a:srgbClr val="3D4248"/>
                </a:solidFill>
                <a:latin typeface="Times Neue Roman"/>
              </a:rPr>
              <a:t>З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50313" y="795799"/>
            <a:ext cx="1182082" cy="118208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600336" y="1818997"/>
            <a:ext cx="624975" cy="59906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550313" y="2776459"/>
            <a:ext cx="14456293" cy="320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916" lvl="1" indent="-214458">
              <a:lnSpc>
                <a:spcPts val="2781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Алтын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көз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–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бул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жырткыч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курт-кумурска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айыл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чарба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өсүмдүктөрүнүн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зыянкечтерине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каршы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колдонулунат</a:t>
            </a:r>
            <a:endParaRPr lang="en-US" sz="2000" dirty="0">
              <a:solidFill>
                <a:srgbClr val="000000"/>
              </a:solidFill>
              <a:latin typeface="Times Neue Roman"/>
            </a:endParaRPr>
          </a:p>
          <a:p>
            <a:pPr>
              <a:lnSpc>
                <a:spcPts val="2781"/>
              </a:lnSpc>
            </a:pPr>
            <a:endParaRPr lang="en-US" sz="2000" dirty="0">
              <a:solidFill>
                <a:srgbClr val="000000"/>
              </a:solidFill>
              <a:latin typeface="Times Neue Roman"/>
            </a:endParaRPr>
          </a:p>
          <a:p>
            <a:pPr marL="428916" lvl="1" indent="-214458">
              <a:lnSpc>
                <a:spcPts val="2781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Алтын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көздүн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личинкасы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-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жашылчалардагы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мөмөлөр-дөгү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жана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башка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өсүмдүктөрдүн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100дөн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ашуун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</a:p>
          <a:p>
            <a:pPr>
              <a:lnSpc>
                <a:spcPts val="2781"/>
              </a:lnSpc>
            </a:pP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зыянкеч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курт-кумурскалары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менен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азыктанат</a:t>
            </a:r>
            <a:endParaRPr lang="en-US" sz="2000" dirty="0">
              <a:solidFill>
                <a:srgbClr val="000000"/>
              </a:solidFill>
              <a:latin typeface="Times Neue Roman"/>
            </a:endParaRPr>
          </a:p>
          <a:p>
            <a:pPr>
              <a:lnSpc>
                <a:spcPts val="2781"/>
              </a:lnSpc>
            </a:pPr>
            <a:endParaRPr lang="en-US" sz="2000" dirty="0">
              <a:solidFill>
                <a:srgbClr val="000000"/>
              </a:solidFill>
              <a:latin typeface="Times Neue Roman"/>
            </a:endParaRPr>
          </a:p>
          <a:p>
            <a:pPr marL="428916" lvl="1" indent="-214458">
              <a:lnSpc>
                <a:spcPts val="2781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Алтын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көздүн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оптималдуу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саны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менен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күздүк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жапайы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үкүчөлөр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косек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курттар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биттер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колорад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кощузу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сыяктуу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</a:p>
          <a:p>
            <a:pPr>
              <a:lnSpc>
                <a:spcPts val="2781"/>
              </a:lnSpc>
            </a:pP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зыянкечтерге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каршы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күрөшсө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болот</a:t>
            </a:r>
            <a:endParaRPr lang="en-US" sz="2000" dirty="0">
              <a:solidFill>
                <a:srgbClr val="000000"/>
              </a:solidFill>
              <a:latin typeface="Times Neue Roman"/>
            </a:endParaRPr>
          </a:p>
          <a:p>
            <a:pPr>
              <a:lnSpc>
                <a:spcPts val="2781"/>
              </a:lnSpc>
            </a:pPr>
            <a:endParaRPr lang="en-US" sz="2000" dirty="0">
              <a:solidFill>
                <a:srgbClr val="000000"/>
              </a:solidFill>
              <a:latin typeface="Times Neue Roman"/>
            </a:endParaRPr>
          </a:p>
          <a:p>
            <a:pPr marL="428916" lvl="1" indent="-214458">
              <a:lnSpc>
                <a:spcPts val="2781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Алтынкөздү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1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га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талаага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1200-1600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даанадан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кое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ue Roman"/>
              </a:rPr>
              <a:t>беребиз</a:t>
            </a:r>
            <a:r>
              <a:rPr lang="en-US" sz="2000" dirty="0">
                <a:solidFill>
                  <a:srgbClr val="000000"/>
                </a:solidFill>
                <a:latin typeface="Times Neue Roman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14936" y="6928974"/>
            <a:ext cx="11458128" cy="23293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2694" y="271739"/>
            <a:ext cx="1182082" cy="118208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724776" y="1028700"/>
            <a:ext cx="624975" cy="59906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2944" y="1785914"/>
            <a:ext cx="16165583" cy="74274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5030" y="962025"/>
            <a:ext cx="15096054" cy="111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000000"/>
                </a:solidFill>
                <a:latin typeface="Times Neue Roman"/>
              </a:rPr>
              <a:t>Департаменттин</a:t>
            </a:r>
            <a:endParaRPr lang="en-US" sz="3200" b="1" dirty="0">
              <a:solidFill>
                <a:srgbClr val="000000"/>
              </a:solidFill>
              <a:latin typeface="Times Neue Roman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000000"/>
                </a:solidFill>
                <a:latin typeface="Times Neue Roman"/>
              </a:rPr>
              <a:t>жана</a:t>
            </a:r>
            <a:r>
              <a:rPr lang="en-US" sz="3200" b="1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ue Roman"/>
              </a:rPr>
              <a:t>анын</a:t>
            </a:r>
            <a:r>
              <a:rPr lang="en-US" sz="3200" b="1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ue Roman"/>
              </a:rPr>
              <a:t>территориалдык</a:t>
            </a:r>
            <a:r>
              <a:rPr lang="en-US" sz="3200" b="1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ue Roman"/>
              </a:rPr>
              <a:t>филиалдарынын</a:t>
            </a:r>
            <a:r>
              <a:rPr lang="en-US" sz="3200" b="1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ue Roman"/>
              </a:rPr>
              <a:t>даректери</a:t>
            </a:r>
            <a:r>
              <a:rPr lang="en-US" sz="3200" b="1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ue Roman"/>
              </a:rPr>
              <a:t>жана</a:t>
            </a:r>
            <a:r>
              <a:rPr lang="en-US" sz="3200" b="1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ue Roman"/>
              </a:rPr>
              <a:t>байланышуу</a:t>
            </a:r>
            <a:endParaRPr lang="en-US" sz="3200" b="1" dirty="0">
              <a:solidFill>
                <a:srgbClr val="000000"/>
              </a:solidFill>
              <a:latin typeface="Times Neue Roman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764731" y="562308"/>
            <a:ext cx="1182082" cy="1182082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634325" y="1744389"/>
            <a:ext cx="624975" cy="5990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16961" y="2668475"/>
            <a:ext cx="17454077" cy="68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8"/>
              </a:lnSpc>
            </a:pP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Чүй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территориалдык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филиалынын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дареги:Чүй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областы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Сокулук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Arimo"/>
              </a:rPr>
              <a:t>району</a:t>
            </a:r>
            <a:r>
              <a:rPr lang="en-US" sz="2148" b="1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148" b="1" dirty="0" err="1">
                <a:solidFill>
                  <a:srgbClr val="000000"/>
                </a:solidFill>
                <a:latin typeface="Arimo"/>
              </a:rPr>
              <a:t>Новопааловка</a:t>
            </a:r>
            <a:r>
              <a:rPr lang="en-US" sz="2148" b="1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Arimo"/>
              </a:rPr>
              <a:t>айылы</a:t>
            </a:r>
            <a:r>
              <a:rPr lang="en-US" sz="2148" b="1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Деповская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көч.,80 </a:t>
            </a:r>
          </a:p>
          <a:p>
            <a:pPr>
              <a:lnSpc>
                <a:spcPts val="3008"/>
              </a:lnSpc>
            </a:pP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Тел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.: +936 312 45-72-7</a:t>
            </a:r>
            <a:r>
              <a:rPr lang="ky-KG" sz="2148" b="1" dirty="0">
                <a:solidFill>
                  <a:srgbClr val="000000"/>
                </a:solidFill>
                <a:latin typeface="Open Sans Light"/>
              </a:rPr>
              <a:t>0;  0772377386.</a:t>
            </a:r>
            <a:endParaRPr lang="en-US" sz="2148" b="1" dirty="0">
              <a:solidFill>
                <a:srgbClr val="000000"/>
              </a:solidFill>
              <a:latin typeface="Open Sans Light"/>
            </a:endParaRPr>
          </a:p>
          <a:p>
            <a:pPr>
              <a:lnSpc>
                <a:spcPts val="3008"/>
              </a:lnSpc>
            </a:pP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</a:p>
          <a:p>
            <a:pPr>
              <a:lnSpc>
                <a:spcPts val="3008"/>
              </a:lnSpc>
            </a:pP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Ош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территориалдык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филиалынын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дареги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: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Ош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областы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Ош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шаары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.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Карасуу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көч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., 2а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Тел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./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факс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: +996 3222 8-44-18;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моб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.: +996 550 83-11-01;</a:t>
            </a:r>
          </a:p>
          <a:p>
            <a:pPr>
              <a:lnSpc>
                <a:spcPts val="3008"/>
              </a:lnSpc>
            </a:pP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</a:p>
          <a:p>
            <a:pPr>
              <a:lnSpc>
                <a:spcPts val="3008"/>
              </a:lnSpc>
            </a:pP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Ысык-Көл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территориалдык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филиалынын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дареги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: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Ысык-Көл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областы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Каракол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шаары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Кутманалиев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көч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., 118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Тел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.: +996 39225-17-75; 5-17-67; 5-18-94;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Факс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: +996 3922 5-17-88;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Моб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.: +996 777 30-87-32;</a:t>
            </a:r>
          </a:p>
          <a:p>
            <a:pPr>
              <a:lnSpc>
                <a:spcPts val="3008"/>
              </a:lnSpc>
            </a:pP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</a:p>
          <a:p>
            <a:pPr>
              <a:lnSpc>
                <a:spcPts val="3008"/>
              </a:lnSpc>
            </a:pP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Жалал-Абад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территориалдык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филиалынын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дареги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: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Жалал-Абад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областы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Сузак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району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Сузак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айылы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Дыйкан-Палван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көч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., 46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Тел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.: +996-3748-5-02-20;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Факс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: +996-3748-5-02-20</a:t>
            </a:r>
          </a:p>
          <a:p>
            <a:pPr>
              <a:lnSpc>
                <a:spcPts val="3008"/>
              </a:lnSpc>
            </a:pP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</a:p>
          <a:p>
            <a:pPr>
              <a:lnSpc>
                <a:spcPts val="3008"/>
              </a:lnSpc>
            </a:pP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Талас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территориалдык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филиалынын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дареги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: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Талас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областы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Кара-Буура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району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Кызыл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Адыр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айылы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Промзона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көч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.,</a:t>
            </a:r>
          </a:p>
          <a:p>
            <a:pPr>
              <a:lnSpc>
                <a:spcPts val="3008"/>
              </a:lnSpc>
            </a:pP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0772826002; 0553093533; 0777374330;</a:t>
            </a:r>
          </a:p>
          <a:p>
            <a:pPr>
              <a:lnSpc>
                <a:spcPts val="3008"/>
              </a:lnSpc>
            </a:pP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</a:p>
          <a:p>
            <a:pPr>
              <a:lnSpc>
                <a:spcPts val="3008"/>
              </a:lnSpc>
            </a:pP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Баткен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территориалдык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филиалынын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дареги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: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Баткен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областы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Баткен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шаары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Нуруев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көч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., 3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Телефон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: 0777 77 70 09</a:t>
            </a:r>
          </a:p>
          <a:p>
            <a:pPr>
              <a:lnSpc>
                <a:spcPts val="3008"/>
              </a:lnSpc>
            </a:pP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</a:p>
          <a:p>
            <a:pPr>
              <a:lnSpc>
                <a:spcPts val="3008"/>
              </a:lnSpc>
            </a:pP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Нарын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территориалдык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филиалынын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дареги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: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Нарын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областы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Нарын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шаары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Раимбеков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кеч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., 46 </a:t>
            </a:r>
            <a:r>
              <a:rPr lang="en-US" sz="2148" b="1" dirty="0" err="1">
                <a:solidFill>
                  <a:srgbClr val="000000"/>
                </a:solidFill>
                <a:latin typeface="Open Sans Light"/>
              </a:rPr>
              <a:t>Телефон</a:t>
            </a:r>
            <a:r>
              <a:rPr lang="en-US" sz="2148" b="1" dirty="0">
                <a:solidFill>
                  <a:srgbClr val="000000"/>
                </a:solidFill>
                <a:latin typeface="Open Sans Light"/>
              </a:rPr>
              <a:t>: 0701-88-02-</a:t>
            </a:r>
            <a:r>
              <a:rPr lang="ky-KG" sz="2148" b="1" dirty="0">
                <a:solidFill>
                  <a:srgbClr val="000000"/>
                </a:solidFill>
                <a:latin typeface="Open Sans Light"/>
              </a:rPr>
              <a:t>12</a:t>
            </a:r>
            <a:endParaRPr lang="en-US" sz="2148" b="1" dirty="0">
              <a:solidFill>
                <a:srgbClr val="000000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9184" y="857221"/>
            <a:ext cx="1396955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 </a:t>
            </a:r>
            <a:r>
              <a:rPr lang="ru-RU" sz="2400" b="1" dirty="0">
                <a:latin typeface="Times New Roman" pitchFamily="18" charset="0"/>
                <a:cs typeface="Aharoni" pitchFamily="2" charset="-79"/>
              </a:rPr>
              <a:t>КӨҢҮЛ БУРГАНЫҢЫЗДАР ҮЧҮН РАХМАТ</a:t>
            </a:r>
            <a:r>
              <a:rPr lang="ru-RU" sz="2400" dirty="0">
                <a:cs typeface="Aharoni" pitchFamily="2" charset="-79"/>
              </a:rPr>
              <a:t>!</a:t>
            </a:r>
          </a:p>
          <a:p>
            <a:pPr algn="ctr"/>
            <a:r>
              <a:rPr lang="ru-RU" sz="6000" dirty="0" err="1">
                <a:latin typeface="Bahnschrift Condensed" panose="020B0502040204020203" pitchFamily="34" charset="0"/>
                <a:cs typeface="Aharoni" pitchFamily="2" charset="-79"/>
              </a:rPr>
              <a:t>Биз</a:t>
            </a:r>
            <a:r>
              <a:rPr lang="ru-RU" sz="6000" dirty="0">
                <a:latin typeface="Bahnschrift Condensed" panose="020B0502040204020203" pitchFamily="34" charset="0"/>
                <a:cs typeface="Aharoni" pitchFamily="2" charset="-79"/>
              </a:rPr>
              <a:t> </a:t>
            </a:r>
            <a:r>
              <a:rPr lang="ru-RU" sz="6000" dirty="0" err="1">
                <a:latin typeface="Bahnschrift Condensed" panose="020B0502040204020203" pitchFamily="34" charset="0"/>
                <a:cs typeface="Aharoni" pitchFamily="2" charset="-79"/>
              </a:rPr>
              <a:t>жерлерди</a:t>
            </a:r>
            <a:r>
              <a:rPr lang="ru-RU" sz="6000" dirty="0">
                <a:latin typeface="Bahnschrift Condensed" panose="020B0502040204020203" pitchFamily="34" charset="0"/>
                <a:cs typeface="Aharoni" pitchFamily="2" charset="-79"/>
              </a:rPr>
              <a:t> таза </a:t>
            </a:r>
            <a:r>
              <a:rPr lang="ru-RU" sz="6000" dirty="0" err="1">
                <a:latin typeface="Bahnschrift Condensed" panose="020B0502040204020203" pitchFamily="34" charset="0"/>
                <a:cs typeface="Aharoni" pitchFamily="2" charset="-79"/>
              </a:rPr>
              <a:t>сактап</a:t>
            </a:r>
            <a:r>
              <a:rPr lang="ru-RU" sz="6000" dirty="0">
                <a:latin typeface="Bahnschrift Condensed" panose="020B0502040204020203" pitchFamily="34" charset="0"/>
                <a:cs typeface="Aharoni" pitchFamily="2" charset="-79"/>
              </a:rPr>
              <a:t> </a:t>
            </a:r>
            <a:r>
              <a:rPr lang="ru-RU" sz="6000" dirty="0" err="1">
                <a:latin typeface="Bahnschrift Condensed" panose="020B0502040204020203" pitchFamily="34" charset="0"/>
                <a:cs typeface="Aharoni" pitchFamily="2" charset="-79"/>
              </a:rPr>
              <a:t>ден-соолугу</a:t>
            </a:r>
            <a:r>
              <a:rPr lang="ru-RU" sz="6000" dirty="0">
                <a:latin typeface="Bahnschrift Condensed" panose="020B0502040204020203" pitchFamily="34" charset="0"/>
                <a:cs typeface="Aharoni" pitchFamily="2" charset="-79"/>
              </a:rPr>
              <a:t> таза </a:t>
            </a:r>
            <a:r>
              <a:rPr lang="ru-RU" sz="6000" dirty="0" err="1">
                <a:latin typeface="Bahnschrift Condensed" panose="020B0502040204020203" pitchFamily="34" charset="0"/>
                <a:cs typeface="Aharoni" pitchFamily="2" charset="-79"/>
              </a:rPr>
              <a:t>келечек</a:t>
            </a:r>
            <a:r>
              <a:rPr lang="ru-RU" sz="6000" dirty="0">
                <a:latin typeface="Bahnschrift Condensed" panose="020B0502040204020203" pitchFamily="34" charset="0"/>
                <a:cs typeface="Aharoni" pitchFamily="2" charset="-79"/>
              </a:rPr>
              <a:t> </a:t>
            </a:r>
            <a:r>
              <a:rPr lang="ru-RU" sz="6000" dirty="0" err="1">
                <a:latin typeface="Bahnschrift Condensed" panose="020B0502040204020203" pitchFamily="34" charset="0"/>
                <a:cs typeface="Aharoni" pitchFamily="2" charset="-79"/>
              </a:rPr>
              <a:t>муунду</a:t>
            </a:r>
            <a:r>
              <a:rPr lang="ru-RU" sz="6000" dirty="0">
                <a:latin typeface="Bahnschrift Condensed" panose="020B0502040204020203" pitchFamily="34" charset="0"/>
                <a:cs typeface="Aharoni" pitchFamily="2" charset="-79"/>
              </a:rPr>
              <a:t> </a:t>
            </a:r>
            <a:r>
              <a:rPr lang="ru-RU" sz="6000" dirty="0" err="1">
                <a:latin typeface="Bahnschrift Condensed" panose="020B0502040204020203" pitchFamily="34" charset="0"/>
                <a:cs typeface="Aharoni" pitchFamily="2" charset="-79"/>
              </a:rPr>
              <a:t>өстүрөлү</a:t>
            </a:r>
            <a:r>
              <a:rPr lang="ru-RU" sz="6000" dirty="0">
                <a:latin typeface="Bahnschrift Condensed" panose="020B0502040204020203" pitchFamily="34" charset="0"/>
                <a:cs typeface="Aharoni" pitchFamily="2" charset="-79"/>
              </a:rPr>
              <a:t>!</a:t>
            </a:r>
            <a:br>
              <a:rPr lang="ru-RU" sz="6000" dirty="0">
                <a:latin typeface="Bahnschrift Condensed" panose="020B0502040204020203" pitchFamily="34" charset="0"/>
                <a:cs typeface="Aharoni" pitchFamily="2" charset="-79"/>
              </a:rPr>
            </a:br>
            <a:br>
              <a:rPr lang="ru-RU" altLang="ko-KR" sz="6000" dirty="0">
                <a:solidFill>
                  <a:srgbClr val="FF0000"/>
                </a:solidFill>
                <a:cs typeface="Aharoni" pitchFamily="2" charset="-79"/>
              </a:rPr>
            </a:br>
            <a:endParaRPr lang="ru-RU" sz="6000" dirty="0">
              <a:cs typeface="Aharoni" pitchFamily="2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04B016-98ED-4E3F-A595-EB37FA6EB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400" y="4567437"/>
            <a:ext cx="10729192" cy="4862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4E8A5-384A-4AF6-A646-2268E4AA9A4E}"/>
              </a:ext>
            </a:extLst>
          </p:cNvPr>
          <p:cNvSpPr txBox="1"/>
          <p:nvPr/>
        </p:nvSpPr>
        <p:spPr>
          <a:xfrm>
            <a:off x="8567936" y="9680004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y-KG" b="1" dirty="0"/>
              <a:t>Байланыш телефондору: 0312 457270; 0772377386</a:t>
            </a:r>
            <a:endParaRPr lang="ru-RU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0690" y="1141583"/>
            <a:ext cx="1182082" cy="118208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422772" y="2024134"/>
            <a:ext cx="624975" cy="59906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959319" y="1732624"/>
            <a:ext cx="5116314" cy="682175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420134" y="3233886"/>
            <a:ext cx="8537745" cy="5707135"/>
            <a:chOff x="-224873" y="17355"/>
            <a:chExt cx="11383659" cy="7609513"/>
          </a:xfrm>
        </p:grpSpPr>
        <p:sp>
          <p:nvSpPr>
            <p:cNvPr id="8" name="TextBox 8"/>
            <p:cNvSpPr txBox="1"/>
            <p:nvPr/>
          </p:nvSpPr>
          <p:spPr>
            <a:xfrm>
              <a:off x="202413" y="17355"/>
              <a:ext cx="10956373" cy="2992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3200" spc="-96" dirty="0">
                  <a:solidFill>
                    <a:srgbClr val="3D4248"/>
                  </a:solidFill>
                  <a:latin typeface="Times Neue Roman"/>
                </a:rPr>
                <a:t> </a:t>
              </a:r>
              <a:r>
                <a:rPr lang="ru-RU" sz="3200" spc="-96" dirty="0" err="1">
                  <a:latin typeface="Times Neue Roman"/>
                </a:rPr>
                <a:t>О</a:t>
              </a:r>
              <a:r>
                <a:rPr lang="en-US" sz="3200" spc="-96" dirty="0" err="1">
                  <a:latin typeface="Times Neue Roman"/>
                </a:rPr>
                <a:t>рганикалык</a:t>
              </a:r>
              <a:r>
                <a:rPr lang="en-US" sz="3200" spc="-96" dirty="0">
                  <a:latin typeface="Times Neue Roman"/>
                </a:rPr>
                <a:t> </a:t>
              </a:r>
              <a:r>
                <a:rPr lang="ky-KG" sz="3200" spc="-96" dirty="0">
                  <a:latin typeface="Times Neue Roman"/>
                </a:rPr>
                <a:t>айыл чарбасын өнүктүрүү – бул айлана-чөйрөнүн бүтүндүгү жана адамзаттын саламаттыгы! </a:t>
              </a:r>
            </a:p>
            <a:p>
              <a:pPr>
                <a:lnSpc>
                  <a:spcPts val="3520"/>
                </a:lnSpc>
              </a:pPr>
              <a:endParaRPr lang="ky-KG" sz="3200" spc="-96" dirty="0">
                <a:latin typeface="Times Neue Roman"/>
              </a:endParaRPr>
            </a:p>
            <a:p>
              <a:pPr>
                <a:lnSpc>
                  <a:spcPts val="3520"/>
                </a:lnSpc>
              </a:pPr>
              <a:r>
                <a:rPr lang="ky-KG" sz="3200" spc="-96" dirty="0">
                  <a:latin typeface="Times Neue Roman"/>
                </a:rPr>
                <a:t>Биокаражаттарды колдонуу: </a:t>
              </a:r>
              <a:endParaRPr lang="en-US" sz="3200" spc="-96" dirty="0">
                <a:latin typeface="Times Neue Roman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224873" y="3139571"/>
              <a:ext cx="11181246" cy="44872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8160" lvl="1" indent="-259080">
                <a:lnSpc>
                  <a:spcPts val="3840"/>
                </a:lnSpc>
                <a:buFont typeface="Arial"/>
                <a:buChar char="•"/>
              </a:pPr>
              <a:r>
                <a:rPr lang="en-US" sz="2400" spc="48" dirty="0" err="1">
                  <a:latin typeface="Times Neue Roman"/>
                </a:rPr>
                <a:t>өсүмдүктөрдүн</a:t>
              </a:r>
              <a:r>
                <a:rPr lang="en-US" sz="2400" spc="48" dirty="0">
                  <a:latin typeface="Times Neue Roman"/>
                </a:rPr>
                <a:t> </a:t>
              </a:r>
              <a:r>
                <a:rPr lang="en-US" sz="2400" spc="48" dirty="0" err="1">
                  <a:latin typeface="Times Neue Roman"/>
                </a:rPr>
                <a:t>азыктык</a:t>
              </a:r>
              <a:r>
                <a:rPr lang="en-US" sz="2400" spc="48" dirty="0">
                  <a:latin typeface="Times Neue Roman"/>
                </a:rPr>
                <a:t> </a:t>
              </a:r>
              <a:r>
                <a:rPr lang="en-US" sz="2400" spc="48" dirty="0" err="1">
                  <a:latin typeface="Times Neue Roman"/>
                </a:rPr>
                <a:t>балансын</a:t>
              </a:r>
              <a:r>
                <a:rPr lang="en-US" sz="2400" spc="48" dirty="0">
                  <a:latin typeface="Times Neue Roman"/>
                </a:rPr>
                <a:t> </a:t>
              </a:r>
              <a:r>
                <a:rPr lang="en-US" sz="2400" spc="48" dirty="0" err="1">
                  <a:latin typeface="Times Neue Roman"/>
                </a:rPr>
                <a:t>жакшыртат</a:t>
              </a:r>
              <a:r>
                <a:rPr lang="en-US" sz="2400" spc="48" dirty="0">
                  <a:latin typeface="Times Neue Roman"/>
                </a:rPr>
                <a:t> </a:t>
              </a:r>
              <a:r>
                <a:rPr lang="en-US" sz="2400" spc="48" dirty="0" err="1">
                  <a:latin typeface="Times Neue Roman"/>
                </a:rPr>
                <a:t>жана</a:t>
              </a:r>
              <a:r>
                <a:rPr lang="en-US" sz="2400" spc="48" dirty="0">
                  <a:latin typeface="Times Neue Roman"/>
                </a:rPr>
                <a:t> </a:t>
              </a:r>
              <a:r>
                <a:rPr lang="en-US" sz="2400" spc="48" dirty="0" err="1">
                  <a:latin typeface="Times Neue Roman"/>
                </a:rPr>
                <a:t>аны</a:t>
              </a:r>
              <a:r>
                <a:rPr lang="en-US" sz="2400" spc="48" dirty="0">
                  <a:latin typeface="Times Neue Roman"/>
                </a:rPr>
                <a:t> </a:t>
              </a:r>
              <a:r>
                <a:rPr lang="en-US" sz="2400" spc="48" dirty="0" err="1">
                  <a:latin typeface="Times Neue Roman"/>
                </a:rPr>
                <a:t>менен</a:t>
              </a:r>
              <a:r>
                <a:rPr lang="en-US" sz="2400" spc="48" dirty="0">
                  <a:latin typeface="Times Neue Roman"/>
                </a:rPr>
                <a:t> </a:t>
              </a:r>
              <a:r>
                <a:rPr lang="en-US" sz="2400" spc="48" dirty="0" err="1">
                  <a:latin typeface="Times Neue Roman"/>
                </a:rPr>
                <a:t>кошо</a:t>
              </a:r>
              <a:r>
                <a:rPr lang="en-US" sz="2400" spc="48" dirty="0">
                  <a:latin typeface="Times Neue Roman"/>
                </a:rPr>
                <a:t> </a:t>
              </a:r>
              <a:r>
                <a:rPr lang="en-US" sz="2400" spc="48" dirty="0" err="1">
                  <a:latin typeface="Times Neue Roman"/>
                </a:rPr>
                <a:t>айыл</a:t>
              </a:r>
              <a:r>
                <a:rPr lang="en-US" sz="2400" spc="48" dirty="0">
                  <a:latin typeface="Times Neue Roman"/>
                </a:rPr>
                <a:t> </a:t>
              </a:r>
              <a:r>
                <a:rPr lang="en-US" sz="2400" spc="48" dirty="0" err="1">
                  <a:latin typeface="Times Neue Roman"/>
                </a:rPr>
                <a:t>чарба</a:t>
              </a:r>
              <a:r>
                <a:rPr lang="en-US" sz="2400" spc="48" dirty="0">
                  <a:latin typeface="Times Neue Roman"/>
                </a:rPr>
                <a:t> </a:t>
              </a:r>
              <a:r>
                <a:rPr lang="en-US" sz="2400" spc="48" dirty="0" err="1">
                  <a:latin typeface="Times Neue Roman"/>
                </a:rPr>
                <a:t>өсүмдүктөрүнүн</a:t>
              </a:r>
              <a:r>
                <a:rPr lang="en-US" sz="2400" spc="48" dirty="0">
                  <a:latin typeface="Times Neue Roman"/>
                </a:rPr>
                <a:t> </a:t>
              </a:r>
              <a:r>
                <a:rPr lang="en-US" sz="2400" spc="48" dirty="0" err="1">
                  <a:latin typeface="Times Neue Roman"/>
                </a:rPr>
                <a:t>түшүмүн</a:t>
              </a:r>
              <a:r>
                <a:rPr lang="en-US" sz="2400" spc="48" dirty="0">
                  <a:latin typeface="Times Neue Roman"/>
                </a:rPr>
                <a:t> </a:t>
              </a:r>
              <a:r>
                <a:rPr lang="en-US" sz="2400" spc="48" dirty="0" err="1">
                  <a:latin typeface="Times Neue Roman"/>
                </a:rPr>
                <a:t>жогорулатат</a:t>
              </a:r>
              <a:r>
                <a:rPr lang="ky-KG" sz="2400" spc="48" dirty="0">
                  <a:latin typeface="Times Neue Roman"/>
                </a:rPr>
                <a:t> </a:t>
              </a:r>
              <a:endParaRPr lang="en-US" sz="2400" spc="48" dirty="0">
                <a:latin typeface="Times Neue Roman"/>
              </a:endParaRPr>
            </a:p>
            <a:p>
              <a:pPr marL="518160" lvl="1" indent="-259080">
                <a:lnSpc>
                  <a:spcPts val="3840"/>
                </a:lnSpc>
                <a:buFont typeface="Arial"/>
                <a:buChar char="•"/>
              </a:pPr>
              <a:r>
                <a:rPr lang="ky-KG" sz="2400" spc="48" dirty="0">
                  <a:latin typeface="Times Neue Roman"/>
                </a:rPr>
                <a:t>продукциялардын </a:t>
              </a:r>
              <a:r>
                <a:rPr lang="en-US" sz="2400" spc="48" dirty="0">
                  <a:latin typeface="Times Neue Roman"/>
                </a:rPr>
                <a:t> </a:t>
              </a:r>
              <a:r>
                <a:rPr lang="en-US" sz="2400" spc="48" dirty="0" err="1">
                  <a:latin typeface="Times Neue Roman"/>
                </a:rPr>
                <a:t>сапаты</a:t>
              </a:r>
              <a:r>
                <a:rPr lang="en-US" sz="2400" spc="48" dirty="0">
                  <a:latin typeface="Times Neue Roman"/>
                </a:rPr>
                <a:t> </a:t>
              </a:r>
              <a:r>
                <a:rPr lang="en-US" sz="2400" spc="48" dirty="0" err="1">
                  <a:latin typeface="Times Neue Roman"/>
                </a:rPr>
                <a:t>жогорулайт</a:t>
              </a:r>
              <a:endParaRPr lang="en-US" sz="2400" spc="48" dirty="0">
                <a:latin typeface="Times Neue Roman"/>
              </a:endParaRPr>
            </a:p>
            <a:p>
              <a:pPr marL="518160" lvl="1" indent="-259080">
                <a:lnSpc>
                  <a:spcPts val="3840"/>
                </a:lnSpc>
                <a:buFont typeface="Arial"/>
                <a:buChar char="•"/>
              </a:pPr>
              <a:r>
                <a:rPr lang="en-US" sz="2400" spc="48" dirty="0" err="1">
                  <a:latin typeface="Times Neue Roman"/>
                </a:rPr>
                <a:t>өсүмдүктөр</a:t>
              </a:r>
              <a:r>
                <a:rPr lang="en-US" sz="2400" spc="48" dirty="0">
                  <a:latin typeface="Times Neue Roman"/>
                </a:rPr>
                <a:t> </a:t>
              </a:r>
              <a:r>
                <a:rPr lang="en-US" sz="2400" spc="48" dirty="0" err="1">
                  <a:latin typeface="Times Neue Roman"/>
                </a:rPr>
                <a:t>ооруга</a:t>
              </a:r>
              <a:r>
                <a:rPr lang="en-US" sz="2400" spc="48" dirty="0">
                  <a:latin typeface="Times Neue Roman"/>
                </a:rPr>
                <a:t> </a:t>
              </a:r>
              <a:r>
                <a:rPr lang="en-US" sz="2400" spc="48" dirty="0" err="1">
                  <a:latin typeface="Times Neue Roman"/>
                </a:rPr>
                <a:t>жакшы</a:t>
              </a:r>
              <a:r>
                <a:rPr lang="en-US" sz="2400" spc="48" dirty="0">
                  <a:latin typeface="Times Neue Roman"/>
                </a:rPr>
                <a:t> </a:t>
              </a:r>
              <a:r>
                <a:rPr lang="en-US" sz="2400" spc="48" dirty="0" err="1">
                  <a:latin typeface="Times Neue Roman"/>
                </a:rPr>
                <a:t>туруштук</a:t>
              </a:r>
              <a:r>
                <a:rPr lang="en-US" sz="2400" spc="48" dirty="0">
                  <a:latin typeface="Times Neue Roman"/>
                </a:rPr>
                <a:t> </a:t>
              </a:r>
              <a:r>
                <a:rPr lang="en-US" sz="2400" spc="48" dirty="0" err="1">
                  <a:latin typeface="Times Neue Roman"/>
                </a:rPr>
                <a:t>беришет</a:t>
              </a:r>
              <a:endParaRPr lang="en-US" sz="2400" spc="48" dirty="0">
                <a:latin typeface="Times Neue Roman"/>
              </a:endParaRPr>
            </a:p>
            <a:p>
              <a:pPr marL="518160" lvl="1" indent="-259080" algn="l">
                <a:lnSpc>
                  <a:spcPts val="3840"/>
                </a:lnSpc>
                <a:buFont typeface="Arial"/>
                <a:buChar char="•"/>
              </a:pPr>
              <a:r>
                <a:rPr lang="ru-RU" sz="2400" spc="48" dirty="0" err="1">
                  <a:latin typeface="Times Neue Roman"/>
                </a:rPr>
                <a:t>органикалык</a:t>
              </a:r>
              <a:r>
                <a:rPr lang="ru-RU" sz="2400" spc="48" dirty="0">
                  <a:latin typeface="Times Neue Roman"/>
                </a:rPr>
                <a:t> </a:t>
              </a:r>
              <a:r>
                <a:rPr lang="ru-RU" sz="2400" spc="48" dirty="0" err="1">
                  <a:latin typeface="Times Neue Roman"/>
                </a:rPr>
                <a:t>айыл</a:t>
              </a:r>
              <a:r>
                <a:rPr lang="ru-RU" sz="2400" spc="48" dirty="0">
                  <a:latin typeface="Times Neue Roman"/>
                </a:rPr>
                <a:t> </a:t>
              </a:r>
              <a:r>
                <a:rPr lang="ru-RU" sz="2400" spc="48" dirty="0" err="1">
                  <a:latin typeface="Times Neue Roman"/>
                </a:rPr>
                <a:t>чарбасына</a:t>
              </a:r>
              <a:r>
                <a:rPr lang="ru-RU" sz="2400" spc="48" dirty="0">
                  <a:latin typeface="Times Neue Roman"/>
                </a:rPr>
                <a:t> </a:t>
              </a:r>
              <a:r>
                <a:rPr lang="ru-RU" sz="2400" spc="48" dirty="0" err="1">
                  <a:latin typeface="Times Neue Roman"/>
                </a:rPr>
                <a:t>өтүү</a:t>
              </a:r>
              <a:r>
                <a:rPr lang="ru-RU" sz="2400" spc="48" dirty="0">
                  <a:latin typeface="Times Neue Roman"/>
                </a:rPr>
                <a:t> </a:t>
              </a:r>
              <a:r>
                <a:rPr lang="ru-RU" sz="2400" spc="48" dirty="0" err="1">
                  <a:latin typeface="Times Neue Roman"/>
                </a:rPr>
                <a:t>менен</a:t>
              </a:r>
              <a:r>
                <a:rPr lang="ru-RU" sz="2400" spc="48" dirty="0">
                  <a:latin typeface="Times Neue Roman"/>
                </a:rPr>
                <a:t> </a:t>
              </a:r>
              <a:r>
                <a:rPr lang="en-US" sz="2400" spc="48" dirty="0" err="1">
                  <a:latin typeface="Times Neue Roman"/>
                </a:rPr>
                <a:t>өсүмдүктөрдү</a:t>
              </a:r>
              <a:r>
                <a:rPr lang="en-US" sz="2400" spc="48" dirty="0">
                  <a:latin typeface="Times Neue Roman"/>
                </a:rPr>
                <a:t> </a:t>
              </a:r>
              <a:r>
                <a:rPr lang="ky-KG" sz="2400" spc="48" dirty="0">
                  <a:latin typeface="Times Neue Roman"/>
                </a:rPr>
                <a:t>жогорку баада </a:t>
              </a:r>
              <a:r>
                <a:rPr lang="en-US" sz="2400" spc="48" dirty="0">
                  <a:latin typeface="Times Neue Roman"/>
                </a:rPr>
                <a:t> </a:t>
              </a:r>
              <a:r>
                <a:rPr lang="en-US" sz="2400" spc="48" dirty="0" err="1">
                  <a:latin typeface="Times Neue Roman"/>
                </a:rPr>
                <a:t>сатууга</a:t>
              </a:r>
              <a:r>
                <a:rPr lang="en-US" sz="2400" spc="48" dirty="0">
                  <a:latin typeface="Times Neue Roman"/>
                </a:rPr>
                <a:t> </a:t>
              </a:r>
              <a:r>
                <a:rPr lang="en-US" sz="2400" spc="48" dirty="0" err="1">
                  <a:latin typeface="Times Neue Roman"/>
                </a:rPr>
                <a:t>болот</a:t>
              </a:r>
              <a:endParaRPr lang="en-US" sz="2400" spc="48" dirty="0">
                <a:latin typeface="Times Neue Roman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E8A449-AF57-45F7-B554-390A49A1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168" y="1111052"/>
            <a:ext cx="1176630" cy="1182727"/>
          </a:xfrm>
          <a:prstGeom prst="rect">
            <a:avLst/>
          </a:prstGeom>
        </p:spPr>
      </p:pic>
      <p:grpSp>
        <p:nvGrpSpPr>
          <p:cNvPr id="3" name="Group 4">
            <a:extLst>
              <a:ext uri="{FF2B5EF4-FFF2-40B4-BE49-F238E27FC236}">
                <a16:creationId xmlns:a16="http://schemas.microsoft.com/office/drawing/2014/main" id="{30CEF39B-7FC6-4912-A9FC-AF41123A1595}"/>
              </a:ext>
            </a:extLst>
          </p:cNvPr>
          <p:cNvGrpSpPr/>
          <p:nvPr/>
        </p:nvGrpSpPr>
        <p:grpSpPr>
          <a:xfrm>
            <a:off x="2951312" y="1903140"/>
            <a:ext cx="624975" cy="599063"/>
            <a:chOff x="0" y="0"/>
            <a:chExt cx="6350000" cy="6350000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993D3327-E0FF-44C8-B6DB-BED25BDA92F0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6" name="Объект 2">
            <a:extLst>
              <a:ext uri="{FF2B5EF4-FFF2-40B4-BE49-F238E27FC236}">
                <a16:creationId xmlns:a16="http://schemas.microsoft.com/office/drawing/2014/main" id="{2290E7A3-99A9-4B4D-91FF-273210F06F34}"/>
              </a:ext>
            </a:extLst>
          </p:cNvPr>
          <p:cNvSpPr txBox="1">
            <a:spLocks/>
          </p:cNvSpPr>
          <p:nvPr/>
        </p:nvSpPr>
        <p:spPr bwMode="auto">
          <a:xfrm>
            <a:off x="1655169" y="3127276"/>
            <a:ext cx="15337704" cy="6768752"/>
          </a:xfrm>
          <a:prstGeom prst="rect">
            <a:avLst/>
          </a:pr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55000" lnSpcReduction="20000"/>
          </a:bodyPr>
          <a:lstStyle>
            <a:lvl1pPr marL="279400" indent="-279400" algn="l" defTabSz="373063" rtl="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608013" indent="-233363" algn="l" defTabSz="373063" rtl="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3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935038" indent="-185738" algn="l" defTabSz="373063" rtl="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1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309688" indent="-185738" algn="l" defTabSz="373063" rtl="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9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684338" indent="-185738" algn="l" defTabSz="373063" rtl="0" eaLnBrk="0" fontAlgn="base" hangingPunct="0">
              <a:spcBef>
                <a:spcPts val="825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9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059457" indent="-187223" algn="l" defTabSz="374447" rtl="0" eaLnBrk="1" latinLnBrk="0" hangingPunct="1">
              <a:spcBef>
                <a:spcPts val="819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8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33904" indent="-187223" algn="l" defTabSz="374447" rtl="0" eaLnBrk="1" latinLnBrk="0" hangingPunct="1">
              <a:spcBef>
                <a:spcPts val="819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8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08351" indent="-187223" algn="l" defTabSz="374447" rtl="0" eaLnBrk="1" latinLnBrk="0" hangingPunct="1">
              <a:spcBef>
                <a:spcPts val="819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8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182798" indent="-187223" algn="l" defTabSz="374447" rtl="0" eaLnBrk="1" latinLnBrk="0" hangingPunct="1">
              <a:spcBef>
                <a:spcPts val="819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98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74447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Clr>
                <a:srgbClr val="1CADE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ru-RU" sz="1474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ru-RU" altLang="ru-RU" sz="51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Биолигнин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-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өсүмдүктөрдүн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өсүшү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үчүн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биологиялык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стимулятор;</a:t>
            </a:r>
          </a:p>
          <a:p>
            <a:pPr marL="0" marR="0" lvl="0" indent="0" algn="l" defTabSz="374447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Clr>
                <a:srgbClr val="1CADE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Триходермин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- 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биофунгицид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козукарын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илдеттерге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каршы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колдонулат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374447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Clr>
                <a:srgbClr val="1CADE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Амблисейус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-   </a:t>
            </a:r>
            <a:r>
              <a:rPr kumimoji="0" lang="en-US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биоагент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жөргөмүш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кенесин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жана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трипстерди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жок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кылат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 </a:t>
            </a:r>
          </a:p>
          <a:p>
            <a:pPr marL="0" marR="0" lvl="0" indent="0" algn="l" defTabSz="374447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Clr>
                <a:srgbClr val="1CADE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Габрабракон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-  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биоагент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пахта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үкүчөлөрдү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косек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курттарды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жок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кылат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374447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Clr>
                <a:srgbClr val="1CADE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Трихограмма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 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биоагент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200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ашык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зыянкечтерге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каршы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колдонулат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374447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Clr>
                <a:srgbClr val="1CADE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Алтынк</a:t>
            </a:r>
            <a:r>
              <a:rPr kumimoji="0" lang="ky-KG" altLang="ru-RU" sz="51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өз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   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биоагент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80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ашык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зыянкечтерди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жок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кылууга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жөндөмдүү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374447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Clr>
                <a:srgbClr val="1CADE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Афелинус</a:t>
            </a:r>
            <a:r>
              <a:rPr kumimoji="0" lang="en-US" altLang="ru-RU" sz="5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–    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биоагент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кантала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кенесине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каршы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колдонулат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374447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Clr>
                <a:srgbClr val="1CADE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altLang="ru-RU" sz="51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Феромонные</a:t>
            </a:r>
            <a:r>
              <a:rPr kumimoji="0" lang="ru-RU" altLang="ru-RU" sz="51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ловушки  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зыянкеч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көпөлөктөрдү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изилдөөгө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51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колдонулат</a:t>
            </a:r>
            <a:r>
              <a:rPr kumimoji="0" lang="ru-RU" altLang="ru-RU" sz="5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819140F-5969-4A13-A5B6-32687E938242}"/>
              </a:ext>
            </a:extLst>
          </p:cNvPr>
          <p:cNvSpPr/>
          <p:nvPr/>
        </p:nvSpPr>
        <p:spPr>
          <a:xfrm>
            <a:off x="3695800" y="328613"/>
            <a:ext cx="136571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74447" rtl="0" eaLnBrk="1" fontAlgn="auto" latinLnBrk="0" hangingPunct="1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Департаменттин</a:t>
            </a:r>
            <a:r>
              <a:rPr kumimoji="0" lang="ru-RU" altLang="ru-RU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аймактык</a:t>
            </a:r>
            <a:r>
              <a:rPr kumimoji="0" lang="ru-RU" altLang="ru-RU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филиалдарында</a:t>
            </a:r>
            <a:r>
              <a:rPr kumimoji="0" lang="ru-RU" altLang="ru-RU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төмөндөгү </a:t>
            </a:r>
            <a:r>
              <a:rPr kumimoji="0" lang="ru-RU" altLang="ru-RU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биопрепараттар</a:t>
            </a:r>
            <a:r>
              <a:rPr kumimoji="0" lang="ru-RU" altLang="ru-RU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жана</a:t>
            </a:r>
            <a:r>
              <a:rPr kumimoji="0" lang="ru-RU" altLang="ru-RU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энтомофагдар</a:t>
            </a:r>
            <a:r>
              <a:rPr kumimoji="0" lang="ru-RU" altLang="ru-RU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altLang="ru-RU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өндүрүлөт</a:t>
            </a:r>
            <a:r>
              <a:rPr kumimoji="0" lang="ru-RU" altLang="ru-RU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2645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18528"/>
            <a:ext cx="16438981" cy="4691943"/>
            <a:chOff x="0" y="0"/>
            <a:chExt cx="4755262" cy="13572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55262" cy="1357226"/>
            </a:xfrm>
            <a:custGeom>
              <a:avLst/>
              <a:gdLst/>
              <a:ahLst/>
              <a:cxnLst/>
              <a:rect l="l" t="t" r="r" b="b"/>
              <a:pathLst>
                <a:path w="4755262" h="1357226">
                  <a:moveTo>
                    <a:pt x="4630801" y="1357226"/>
                  </a:moveTo>
                  <a:lnTo>
                    <a:pt x="124460" y="1357226"/>
                  </a:lnTo>
                  <a:cubicBezTo>
                    <a:pt x="55880" y="1357226"/>
                    <a:pt x="0" y="1301346"/>
                    <a:pt x="0" y="12327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30801" y="0"/>
                  </a:lnTo>
                  <a:cubicBezTo>
                    <a:pt x="4699382" y="0"/>
                    <a:pt x="4755262" y="55880"/>
                    <a:pt x="4755262" y="124460"/>
                  </a:cubicBezTo>
                  <a:lnTo>
                    <a:pt x="4755262" y="1232766"/>
                  </a:lnTo>
                  <a:cubicBezTo>
                    <a:pt x="4755262" y="1301346"/>
                    <a:pt x="4699382" y="1357226"/>
                    <a:pt x="4630801" y="13572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421451" y="1068259"/>
            <a:ext cx="12823211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spc="-126" dirty="0">
                <a:solidFill>
                  <a:srgbClr val="3D4248"/>
                </a:solidFill>
                <a:latin typeface="Times Neue Roman"/>
              </a:rPr>
              <a:t>БИОЛИГНИН</a:t>
            </a:r>
          </a:p>
          <a:p>
            <a:pPr algn="ctr">
              <a:lnSpc>
                <a:spcPts val="2640"/>
              </a:lnSpc>
            </a:pPr>
            <a:r>
              <a:rPr lang="en-US" sz="2400" spc="-72" dirty="0" err="1">
                <a:solidFill>
                  <a:srgbClr val="3D4248"/>
                </a:solidFill>
                <a:latin typeface="Times Neue Roman"/>
              </a:rPr>
              <a:t>экологиялык</a:t>
            </a:r>
            <a:r>
              <a:rPr lang="en-US" sz="2400" spc="-72" dirty="0">
                <a:solidFill>
                  <a:srgbClr val="3D4248"/>
                </a:solidFill>
                <a:latin typeface="Times Neue Roman"/>
              </a:rPr>
              <a:t> </a:t>
            </a:r>
            <a:r>
              <a:rPr lang="en-US" sz="2400" spc="-72" dirty="0" err="1">
                <a:solidFill>
                  <a:srgbClr val="3D4248"/>
                </a:solidFill>
                <a:latin typeface="Times Neue Roman"/>
              </a:rPr>
              <a:t>таза</a:t>
            </a:r>
            <a:r>
              <a:rPr lang="en-US" sz="2400" spc="-72" dirty="0">
                <a:solidFill>
                  <a:srgbClr val="3D4248"/>
                </a:solidFill>
                <a:latin typeface="Times Neue Roman"/>
              </a:rPr>
              <a:t> </a:t>
            </a:r>
            <a:r>
              <a:rPr lang="en-US" sz="2400" spc="-72" dirty="0" err="1">
                <a:solidFill>
                  <a:srgbClr val="3D4248"/>
                </a:solidFill>
                <a:latin typeface="Times Neue Roman"/>
              </a:rPr>
              <a:t>биостимулятор</a:t>
            </a:r>
            <a:r>
              <a:rPr lang="ky-KG" sz="2400" spc="-72" dirty="0">
                <a:solidFill>
                  <a:srgbClr val="3D4248"/>
                </a:solidFill>
                <a:latin typeface="Times Neue Roman"/>
              </a:rPr>
              <a:t> 1л 29 сом</a:t>
            </a:r>
            <a:endParaRPr lang="en-US" sz="2400" spc="-72" dirty="0">
              <a:solidFill>
                <a:srgbClr val="3D4248"/>
              </a:solidFill>
              <a:latin typeface="Times Neue Roman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550313" y="795799"/>
            <a:ext cx="1182082" cy="118208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600336" y="1818997"/>
            <a:ext cx="624975" cy="59906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59715" y="2495856"/>
            <a:ext cx="15899585" cy="390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988" lvl="1" indent="-238994">
              <a:lnSpc>
                <a:spcPts val="3099"/>
              </a:lnSpc>
              <a:buFont typeface="Arial"/>
              <a:buChar char="•"/>
            </a:pPr>
            <a:r>
              <a:rPr lang="en-US" sz="2213">
                <a:solidFill>
                  <a:srgbClr val="000000"/>
                </a:solidFill>
                <a:latin typeface="Times Neue Roman"/>
              </a:rPr>
              <a:t>айыл чарба өсүмдүктөрүнүн кубаттуу тамыр системасынын пайда болушуна шарт түзөт </a:t>
            </a:r>
          </a:p>
          <a:p>
            <a:pPr marL="477988" lvl="1" indent="-238994">
              <a:lnSpc>
                <a:spcPts val="3099"/>
              </a:lnSpc>
              <a:buFont typeface="Arial"/>
              <a:buChar char="•"/>
            </a:pPr>
            <a:r>
              <a:rPr lang="en-US" sz="2213">
                <a:solidFill>
                  <a:srgbClr val="000000"/>
                </a:solidFill>
                <a:latin typeface="Times Neue Roman"/>
              </a:rPr>
              <a:t>өсүмдүктөрдүн  чайланышын  25-37 %  жогорулатып, себүү  нормасын  15-20 % кыскартат</a:t>
            </a:r>
          </a:p>
          <a:p>
            <a:pPr marL="477988" lvl="1" indent="-238994">
              <a:lnSpc>
                <a:spcPts val="3099"/>
              </a:lnSpc>
              <a:buFont typeface="Arial"/>
              <a:buChar char="•"/>
            </a:pPr>
            <a:r>
              <a:rPr lang="en-US" sz="2213">
                <a:solidFill>
                  <a:srgbClr val="000000"/>
                </a:solidFill>
                <a:latin typeface="Times Neue Roman"/>
              </a:rPr>
              <a:t>өсүмдүктөрдүн жатып калышына каршы туруктуулукту камсыз кылат, аны менен коромжусуз түшүм жыйналат </a:t>
            </a:r>
          </a:p>
          <a:p>
            <a:pPr marL="477988" lvl="1" indent="-238994">
              <a:lnSpc>
                <a:spcPts val="3099"/>
              </a:lnSpc>
              <a:buFont typeface="Arial"/>
              <a:buChar char="•"/>
            </a:pPr>
            <a:r>
              <a:rPr lang="en-US" sz="2213">
                <a:solidFill>
                  <a:srgbClr val="000000"/>
                </a:solidFill>
                <a:latin typeface="Times Neue Roman"/>
              </a:rPr>
              <a:t>машактын толук кандуу бышып жетилишин камсыз кылат, көщдөй дандар болбойт</a:t>
            </a:r>
          </a:p>
          <a:p>
            <a:pPr marL="477988" lvl="1" indent="-238994">
              <a:lnSpc>
                <a:spcPts val="3099"/>
              </a:lnSpc>
              <a:buFont typeface="Arial"/>
              <a:buChar char="•"/>
            </a:pPr>
            <a:r>
              <a:rPr lang="en-US" sz="2213">
                <a:solidFill>
                  <a:srgbClr val="000000"/>
                </a:solidFill>
                <a:latin typeface="Times Neue Roman"/>
              </a:rPr>
              <a:t>белоктун бир топ интесивдүү топтолушу менен дандын сапатын жакшыртат</a:t>
            </a:r>
          </a:p>
          <a:p>
            <a:pPr marL="955976" lvl="2" indent="-318659">
              <a:lnSpc>
                <a:spcPts val="3099"/>
              </a:lnSpc>
              <a:buFont typeface="Arial"/>
              <a:buChar char="⚬"/>
            </a:pPr>
            <a:r>
              <a:rPr lang="en-US" sz="2213">
                <a:solidFill>
                  <a:srgbClr val="000000"/>
                </a:solidFill>
                <a:latin typeface="Times Neue Roman"/>
              </a:rPr>
              <a:t>тунуктугу 5-18%га,</a:t>
            </a:r>
          </a:p>
          <a:p>
            <a:pPr marL="955976" lvl="2" indent="-318659">
              <a:lnSpc>
                <a:spcPts val="3099"/>
              </a:lnSpc>
              <a:buFont typeface="Arial"/>
              <a:buChar char="⚬"/>
            </a:pPr>
            <a:r>
              <a:rPr lang="en-US" sz="2213">
                <a:solidFill>
                  <a:srgbClr val="000000"/>
                </a:solidFill>
                <a:latin typeface="Times Neue Roman"/>
              </a:rPr>
              <a:t>протеиндин курамы 4-10</a:t>
            </a:r>
          </a:p>
          <a:p>
            <a:pPr marL="955976" lvl="2" indent="-318659">
              <a:lnSpc>
                <a:spcPts val="3099"/>
              </a:lnSpc>
              <a:buFont typeface="Arial"/>
              <a:buChar char="⚬"/>
            </a:pPr>
            <a:r>
              <a:rPr lang="en-US" sz="2213">
                <a:solidFill>
                  <a:srgbClr val="000000"/>
                </a:solidFill>
                <a:latin typeface="Times Neue Roman"/>
              </a:rPr>
              <a:t> клейковинанын курамы 28-30%га  жогорулайт</a:t>
            </a:r>
          </a:p>
          <a:p>
            <a:pPr marL="477988" lvl="1" indent="-238994">
              <a:lnSpc>
                <a:spcPts val="3099"/>
              </a:lnSpc>
              <a:buFont typeface="Arial"/>
              <a:buChar char="•"/>
            </a:pPr>
            <a:r>
              <a:rPr lang="en-US" sz="2213">
                <a:solidFill>
                  <a:srgbClr val="000000"/>
                </a:solidFill>
                <a:latin typeface="Times Neue Roman"/>
              </a:rPr>
              <a:t>1000  даана дандын  массасы  8,9-20%га көбөйөт</a:t>
            </a:r>
          </a:p>
          <a:p>
            <a:pPr marL="477988" lvl="1" indent="-238994">
              <a:lnSpc>
                <a:spcPts val="3099"/>
              </a:lnSpc>
              <a:buFont typeface="Arial"/>
              <a:buChar char="•"/>
            </a:pPr>
            <a:r>
              <a:rPr lang="en-US" sz="2213">
                <a:solidFill>
                  <a:srgbClr val="000000"/>
                </a:solidFill>
                <a:latin typeface="Times Neue Roman"/>
              </a:rPr>
              <a:t>Кара көсө жана тамыр чирик илдеттерине каршы иммунитетин жогорулатат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19663" y="6985563"/>
            <a:ext cx="10585177" cy="242357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263679" y="9371039"/>
            <a:ext cx="2592289" cy="84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Open Sans Light"/>
              </a:rPr>
              <a:t>контроль</a:t>
            </a:r>
            <a:endParaRPr lang="en-US" sz="2400" dirty="0">
              <a:solidFill>
                <a:srgbClr val="000000"/>
              </a:solidFill>
              <a:latin typeface="Open Sans Light"/>
            </a:endParaRPr>
          </a:p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pen Sans Light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Open Sans Light"/>
              </a:rPr>
              <a:t>чыланбаган</a:t>
            </a:r>
            <a:r>
              <a:rPr lang="en-US" sz="2400" dirty="0">
                <a:solidFill>
                  <a:srgbClr val="000000"/>
                </a:solidFill>
                <a:latin typeface="Open Sans Light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32032" y="9415086"/>
            <a:ext cx="3358274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Open Sans Light"/>
              </a:rPr>
              <a:t>Химиялык</a:t>
            </a:r>
            <a:endParaRPr lang="en-US" sz="2400" dirty="0">
              <a:solidFill>
                <a:srgbClr val="000000"/>
              </a:solidFill>
              <a:latin typeface="Open Sans Light"/>
            </a:endParaRPr>
          </a:p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Open Sans Light"/>
              </a:rPr>
              <a:t>стимулятор</a:t>
            </a:r>
            <a:endParaRPr lang="en-US" sz="2400" dirty="0">
              <a:solidFill>
                <a:srgbClr val="000000"/>
              </a:solidFill>
              <a:latin typeface="Open Sans Light"/>
            </a:endParaRPr>
          </a:p>
        </p:txBody>
      </p:sp>
      <p:sp>
        <p:nvSpPr>
          <p:cNvPr id="13" name="TextBox 13"/>
          <p:cNvSpPr txBox="1"/>
          <p:nvPr/>
        </p:nvSpPr>
        <p:spPr>
          <a:xfrm flipH="1">
            <a:off x="14400584" y="9409139"/>
            <a:ext cx="2088231" cy="84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Open Sans Light"/>
              </a:rPr>
              <a:t>Биопрепарат</a:t>
            </a:r>
            <a:endParaRPr lang="en-US" sz="2400" dirty="0">
              <a:solidFill>
                <a:srgbClr val="000000"/>
              </a:solidFill>
              <a:latin typeface="Open Sans Light"/>
            </a:endParaRPr>
          </a:p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pen Sans Light"/>
              </a:rPr>
              <a:t>"</a:t>
            </a:r>
            <a:r>
              <a:rPr lang="en-US" sz="2400" dirty="0" err="1">
                <a:solidFill>
                  <a:srgbClr val="000000"/>
                </a:solidFill>
                <a:latin typeface="Open Sans Light"/>
              </a:rPr>
              <a:t>Биолигнин</a:t>
            </a:r>
            <a:r>
              <a:rPr lang="en-US" sz="2400" dirty="0">
                <a:solidFill>
                  <a:srgbClr val="000000"/>
                </a:solidFill>
                <a:latin typeface="Open Sans Light"/>
              </a:rPr>
              <a:t>"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7AB194B-AF35-4ED9-95BA-21B7008CC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15" y="6951117"/>
            <a:ext cx="4189613" cy="24580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31629"/>
            <a:ext cx="16438981" cy="3494424"/>
            <a:chOff x="0" y="0"/>
            <a:chExt cx="4755262" cy="1010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55262" cy="1010823"/>
            </a:xfrm>
            <a:custGeom>
              <a:avLst/>
              <a:gdLst/>
              <a:ahLst/>
              <a:cxnLst/>
              <a:rect l="l" t="t" r="r" b="b"/>
              <a:pathLst>
                <a:path w="4755262" h="1010823">
                  <a:moveTo>
                    <a:pt x="4630801" y="1010823"/>
                  </a:moveTo>
                  <a:lnTo>
                    <a:pt x="124460" y="1010823"/>
                  </a:lnTo>
                  <a:cubicBezTo>
                    <a:pt x="55880" y="1010823"/>
                    <a:pt x="0" y="954943"/>
                    <a:pt x="0" y="886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30801" y="0"/>
                  </a:lnTo>
                  <a:cubicBezTo>
                    <a:pt x="4699382" y="0"/>
                    <a:pt x="4755262" y="55880"/>
                    <a:pt x="4755262" y="124460"/>
                  </a:cubicBezTo>
                  <a:lnTo>
                    <a:pt x="4755262" y="886363"/>
                  </a:lnTo>
                  <a:cubicBezTo>
                    <a:pt x="4755262" y="954943"/>
                    <a:pt x="4699382" y="1010823"/>
                    <a:pt x="4630801" y="10108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421451" y="1077784"/>
            <a:ext cx="12823211" cy="141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5400" spc="-162" dirty="0">
                <a:solidFill>
                  <a:srgbClr val="3D4248"/>
                </a:solidFill>
                <a:latin typeface="Times Neue Roman"/>
              </a:rPr>
              <a:t>ТРИХОДЕРМИН</a:t>
            </a:r>
          </a:p>
          <a:p>
            <a:pPr algn="ctr">
              <a:lnSpc>
                <a:spcPts val="6160"/>
              </a:lnSpc>
            </a:pPr>
            <a:r>
              <a:rPr lang="ky-KG" sz="2000" spc="-162" dirty="0">
                <a:solidFill>
                  <a:srgbClr val="3D4248"/>
                </a:solidFill>
                <a:latin typeface="Times Neue Roman"/>
              </a:rPr>
              <a:t>Биофунгицид  1л  54 сом </a:t>
            </a:r>
            <a:endParaRPr lang="en-US" sz="2000" spc="-162" dirty="0">
              <a:solidFill>
                <a:srgbClr val="3D4248"/>
              </a:solidFill>
              <a:latin typeface="Times Neue Roman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550313" y="795799"/>
            <a:ext cx="1182082" cy="118208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600336" y="1818997"/>
            <a:ext cx="624975" cy="59906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59715" y="3089480"/>
            <a:ext cx="16107967" cy="24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3051" lvl="1" indent="-246525">
              <a:lnSpc>
                <a:spcPts val="3197"/>
              </a:lnSpc>
              <a:buFont typeface="Arial"/>
              <a:buChar char="•"/>
            </a:pP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Триходермин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-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айыл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чарба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өсүмдүктөрүнүн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илдеттерине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каршы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пайдаланылуучу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биофунгицид</a:t>
            </a:r>
            <a:endParaRPr lang="en-US" sz="2283" dirty="0">
              <a:solidFill>
                <a:srgbClr val="000000"/>
              </a:solidFill>
              <a:latin typeface="Times Neue Roman"/>
            </a:endParaRPr>
          </a:p>
          <a:p>
            <a:pPr marL="493051" lvl="1" indent="-246525">
              <a:lnSpc>
                <a:spcPts val="3197"/>
              </a:lnSpc>
              <a:buFont typeface="Arial"/>
              <a:buChar char="•"/>
            </a:pP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Триходермин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-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тамыр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чирик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фитофтороз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ризоктониоз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фузариоз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чириги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кара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чирик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(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черная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ножка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),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котур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(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парша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)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илдеттерине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каршы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колдонгондо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жогорку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эффективдүүлүгүн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көрсөттү</a:t>
            </a:r>
            <a:endParaRPr lang="en-US" sz="2283" dirty="0">
              <a:solidFill>
                <a:srgbClr val="000000"/>
              </a:solidFill>
              <a:latin typeface="Times Neue Roman"/>
            </a:endParaRPr>
          </a:p>
          <a:p>
            <a:pPr marL="493051" lvl="1" indent="-246525">
              <a:lnSpc>
                <a:spcPts val="3197"/>
              </a:lnSpc>
              <a:buFont typeface="Arial"/>
              <a:buChar char="•"/>
            </a:pP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Триходермин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-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антибиотикалык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касиеттерге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ээ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.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Ал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жер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кыртыштагы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органикалык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заттарды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ажыратып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кыртыштын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асылдуулугун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жогорулатат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жана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биостимулятор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катары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колдонсо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283" dirty="0" err="1">
                <a:solidFill>
                  <a:srgbClr val="000000"/>
                </a:solidFill>
                <a:latin typeface="Times Neue Roman"/>
              </a:rPr>
              <a:t>болот</a:t>
            </a:r>
            <a:r>
              <a:rPr lang="en-US" sz="2283" dirty="0">
                <a:solidFill>
                  <a:srgbClr val="000000"/>
                </a:solidFill>
                <a:latin typeface="Times Neue Roman"/>
              </a:rPr>
              <a:t>.</a:t>
            </a:r>
            <a:endParaRPr lang="ky-KG" sz="2283" dirty="0">
              <a:solidFill>
                <a:srgbClr val="000000"/>
              </a:solidFill>
              <a:latin typeface="Times Neue Roman"/>
            </a:endParaRPr>
          </a:p>
          <a:p>
            <a:pPr marL="493051" lvl="1" indent="-246525">
              <a:lnSpc>
                <a:spcPts val="3197"/>
              </a:lnSpc>
            </a:pPr>
            <a:r>
              <a:rPr lang="ky-KG" sz="2283" dirty="0">
                <a:solidFill>
                  <a:srgbClr val="000000"/>
                </a:solidFill>
                <a:latin typeface="Times Neue Roman"/>
              </a:rPr>
              <a:t>        </a:t>
            </a:r>
            <a:endParaRPr lang="en-US" sz="2283" dirty="0">
              <a:solidFill>
                <a:srgbClr val="000000"/>
              </a:solidFill>
              <a:latin typeface="Times Neue Roman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35679" y="6779801"/>
            <a:ext cx="7699679" cy="28678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F96D99-6961-4C61-AA2F-1F2AFF936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6265408"/>
            <a:ext cx="3178498" cy="349442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A94DF70-0EC7-4D5C-9645-1390ADEF9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649" y="6583903"/>
            <a:ext cx="3220419" cy="30637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21451" y="1087309"/>
            <a:ext cx="12823211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400" spc="-162" dirty="0" err="1">
                <a:solidFill>
                  <a:srgbClr val="3D4248"/>
                </a:solidFill>
                <a:latin typeface="Times Neue Roman"/>
              </a:rPr>
              <a:t>Картофелдин</a:t>
            </a:r>
            <a:r>
              <a:rPr lang="en-US" sz="5400" spc="-162" dirty="0">
                <a:solidFill>
                  <a:srgbClr val="3D4248"/>
                </a:solidFill>
                <a:latin typeface="Times Neue Roman"/>
              </a:rPr>
              <a:t> </a:t>
            </a:r>
            <a:r>
              <a:rPr lang="en-US" sz="5400" spc="-162" dirty="0" err="1">
                <a:solidFill>
                  <a:srgbClr val="3D4248"/>
                </a:solidFill>
                <a:latin typeface="Times Neue Roman"/>
              </a:rPr>
              <a:t>илдеттери</a:t>
            </a:r>
            <a:r>
              <a:rPr lang="ky-KG" sz="5400" spc="-162" dirty="0">
                <a:solidFill>
                  <a:srgbClr val="3D4248"/>
                </a:solidFill>
                <a:latin typeface="Times Neue Roman"/>
              </a:rPr>
              <a:t>не каршы 95% эффект берди</a:t>
            </a:r>
            <a:endParaRPr lang="en-US" sz="5400" spc="-162" dirty="0">
              <a:solidFill>
                <a:srgbClr val="3D4248"/>
              </a:solidFill>
              <a:latin typeface="Times Neue Roman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50313" y="795799"/>
            <a:ext cx="1182082" cy="1182082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600336" y="1818997"/>
            <a:ext cx="624975" cy="5990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6626" y="4059361"/>
            <a:ext cx="8497862" cy="476052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4149874"/>
            <a:ext cx="8497862" cy="467001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12824" y="2744984"/>
            <a:ext cx="2737723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"/>
              </a:rPr>
              <a:t>Фитофтороз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7248" y="2699264"/>
            <a:ext cx="8437503" cy="125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 err="1">
                <a:solidFill>
                  <a:srgbClr val="000000"/>
                </a:solidFill>
                <a:latin typeface="Open Sans"/>
              </a:rPr>
              <a:t>Фузариоздук</a:t>
            </a:r>
            <a:r>
              <a:rPr lang="en-US" sz="36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"/>
              </a:rPr>
              <a:t>со</a:t>
            </a:r>
            <a:r>
              <a:rPr lang="ky-KG" sz="3600" dirty="0">
                <a:solidFill>
                  <a:srgbClr val="000000"/>
                </a:solidFill>
                <a:latin typeface="Open Sans"/>
              </a:rPr>
              <a:t>о</a:t>
            </a:r>
            <a:r>
              <a:rPr lang="en-US" sz="3600" dirty="0" err="1">
                <a:solidFill>
                  <a:srgbClr val="000000"/>
                </a:solidFill>
                <a:latin typeface="Open Sans"/>
              </a:rPr>
              <a:t>луп</a:t>
            </a:r>
            <a:r>
              <a:rPr lang="en-US" sz="36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"/>
              </a:rPr>
              <a:t>калуу</a:t>
            </a:r>
            <a:r>
              <a:rPr lang="en-US" sz="36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"/>
              </a:rPr>
              <a:t>жана</a:t>
            </a:r>
            <a:r>
              <a:rPr lang="en-US" sz="36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"/>
              </a:rPr>
              <a:t>тамыр</a:t>
            </a:r>
            <a:r>
              <a:rPr lang="en-US" sz="36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"/>
              </a:rPr>
              <a:t>түймөктөрдүн</a:t>
            </a:r>
            <a:r>
              <a:rPr lang="en-US" sz="36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"/>
              </a:rPr>
              <a:t>кургак</a:t>
            </a:r>
            <a:r>
              <a:rPr lang="en-US" sz="36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"/>
              </a:rPr>
              <a:t>чириги</a:t>
            </a:r>
            <a:endParaRPr lang="en-US" sz="3600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31629"/>
            <a:ext cx="16438981" cy="3494424"/>
            <a:chOff x="0" y="0"/>
            <a:chExt cx="4755262" cy="1010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55262" cy="1010823"/>
            </a:xfrm>
            <a:custGeom>
              <a:avLst/>
              <a:gdLst/>
              <a:ahLst/>
              <a:cxnLst/>
              <a:rect l="l" t="t" r="r" b="b"/>
              <a:pathLst>
                <a:path w="4755262" h="1010823">
                  <a:moveTo>
                    <a:pt x="4630801" y="1010823"/>
                  </a:moveTo>
                  <a:lnTo>
                    <a:pt x="124460" y="1010823"/>
                  </a:lnTo>
                  <a:cubicBezTo>
                    <a:pt x="55880" y="1010823"/>
                    <a:pt x="0" y="954943"/>
                    <a:pt x="0" y="886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30801" y="0"/>
                  </a:lnTo>
                  <a:cubicBezTo>
                    <a:pt x="4699382" y="0"/>
                    <a:pt x="4755262" y="55880"/>
                    <a:pt x="4755262" y="124460"/>
                  </a:cubicBezTo>
                  <a:lnTo>
                    <a:pt x="4755262" y="886363"/>
                  </a:lnTo>
                  <a:cubicBezTo>
                    <a:pt x="4755262" y="954943"/>
                    <a:pt x="4699382" y="1010823"/>
                    <a:pt x="4630801" y="10108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421451" y="1087309"/>
            <a:ext cx="12823211" cy="1480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400" spc="-162" dirty="0">
                <a:latin typeface="Times Neue Roman"/>
              </a:rPr>
              <a:t>ТРИХОГРАММА</a:t>
            </a:r>
            <a:endParaRPr lang="ky-KG" sz="5400" spc="-162" dirty="0">
              <a:latin typeface="Times Neue Roman"/>
            </a:endParaRPr>
          </a:p>
          <a:p>
            <a:pPr algn="ctr">
              <a:lnSpc>
                <a:spcPts val="6160"/>
              </a:lnSpc>
            </a:pPr>
            <a:r>
              <a:rPr lang="ky-KG" sz="2800" spc="-162" dirty="0">
                <a:latin typeface="Times Neue Roman"/>
              </a:rPr>
              <a:t>Энтомофаг 1гр 35 сом</a:t>
            </a:r>
            <a:endParaRPr lang="en-US" sz="2800" spc="-162" dirty="0">
              <a:latin typeface="Times Neue Roman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550313" y="795799"/>
            <a:ext cx="1182082" cy="118208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600336" y="1818997"/>
            <a:ext cx="624975" cy="59906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2858650"/>
            <a:ext cx="16928285" cy="301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000000"/>
                </a:solidFill>
                <a:latin typeface="Times Neue Roman"/>
              </a:rPr>
              <a:t>ТРИХОГРАММА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айыл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чарба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өсүмдүктөрүндөгү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күздүк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жапайы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капуста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үкүчөлөрүнүн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ак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канаттардын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күбөлөрдүн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жүгөрү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жетим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көпөлөгүнүн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көпчүлүк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түрлөрүн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жана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косек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куртун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мөмө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жегичти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жана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башка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зыянкечтердин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60тан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ашуун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түрлөрүн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жок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кылат</a:t>
            </a:r>
            <a:r>
              <a:rPr lang="ky-KG" sz="2399" dirty="0">
                <a:solidFill>
                  <a:srgbClr val="000000"/>
                </a:solidFill>
                <a:latin typeface="Times Neue Roman"/>
              </a:rPr>
              <a:t>.</a:t>
            </a:r>
            <a:endParaRPr lang="en-US" sz="2399" dirty="0">
              <a:solidFill>
                <a:srgbClr val="000000"/>
              </a:solidFill>
              <a:latin typeface="Times Neue Roman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Мындай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ке</a:t>
            </a:r>
            <a:r>
              <a:rPr lang="ky-KG" sz="2399" dirty="0">
                <a:solidFill>
                  <a:srgbClr val="000000"/>
                </a:solidFill>
                <a:latin typeface="Times Neue Roman"/>
              </a:rPr>
              <a:t>ң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ири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таасир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этүү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спектрине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бир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гана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заманбап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химиялык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каражаттар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- 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инсектициддер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ээ</a:t>
            </a:r>
            <a:r>
              <a:rPr lang="ky-KG" sz="2399" dirty="0">
                <a:solidFill>
                  <a:srgbClr val="000000"/>
                </a:solidFill>
                <a:latin typeface="Times Neue Roman"/>
              </a:rPr>
              <a:t>.</a:t>
            </a:r>
            <a:endParaRPr lang="en-US" sz="2399" dirty="0">
              <a:solidFill>
                <a:srgbClr val="000000"/>
              </a:solidFill>
              <a:latin typeface="Times Neue Roman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Мындай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химиялык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инсектициддерден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трихограмманын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өзгөчөлүгү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-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айлана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чөйрөнү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булгабайт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пайдалуу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курт-кумурскаларды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жок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кылбайт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. </a:t>
            </a:r>
            <a:r>
              <a:rPr lang="ky-KG" sz="2399" dirty="0">
                <a:solidFill>
                  <a:srgbClr val="000000"/>
                </a:solidFill>
                <a:latin typeface="Times Neue Roman"/>
              </a:rPr>
              <a:t>Адамзаттын өмүрүнө зыян алып келбейт. 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399" dirty="0" err="1">
                <a:solidFill>
                  <a:srgbClr val="000000"/>
                </a:solidFill>
                <a:latin typeface="Arimo"/>
              </a:rPr>
              <a:t>Трихограмман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ы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косек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куртунун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жумурткаларын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жок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кылууда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таасир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этүү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эффективдүүлүгү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70-72%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ды</a:t>
            </a:r>
            <a:r>
              <a:rPr lang="en-US" sz="2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imes Neue Roman"/>
              </a:rPr>
              <a:t>түзөт</a:t>
            </a:r>
            <a:r>
              <a:rPr lang="ky-KG" sz="2399" dirty="0">
                <a:solidFill>
                  <a:srgbClr val="000000"/>
                </a:solidFill>
                <a:latin typeface="Times Neue Roman"/>
              </a:rPr>
              <a:t>.</a:t>
            </a:r>
            <a:endParaRPr lang="en-US" sz="2399" dirty="0">
              <a:solidFill>
                <a:srgbClr val="000000"/>
              </a:solidFill>
              <a:latin typeface="Times Neue Roman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2ADC12-3CA6-4A8D-A08F-4E02256DB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823" y="6511652"/>
            <a:ext cx="4067175" cy="3048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6932E6D-BC3E-43B5-A644-FCF1A2161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877" y="6388538"/>
            <a:ext cx="4458072" cy="334355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98E6A79-CBFF-47FB-8872-2AE3690C1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6368" y="6388538"/>
            <a:ext cx="4147939" cy="33435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21451" y="1049209"/>
            <a:ext cx="1282321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 spc="-96" dirty="0" err="1">
                <a:solidFill>
                  <a:srgbClr val="3D4248"/>
                </a:solidFill>
                <a:latin typeface="Times Neue Roman"/>
              </a:rPr>
              <a:t>Капуста</a:t>
            </a:r>
            <a:r>
              <a:rPr lang="ky-KG" sz="3200" spc="-96" dirty="0">
                <a:solidFill>
                  <a:srgbClr val="3D4248"/>
                </a:solidFill>
                <a:latin typeface="Times Neue Roman"/>
              </a:rPr>
              <a:t> </a:t>
            </a:r>
            <a:r>
              <a:rPr lang="en-US" sz="3200" spc="-96" dirty="0" err="1">
                <a:solidFill>
                  <a:srgbClr val="3D4248"/>
                </a:solidFill>
                <a:latin typeface="Times Neue Roman"/>
              </a:rPr>
              <a:t>үкүчөсү</a:t>
            </a:r>
            <a:r>
              <a:rPr lang="en-US" sz="3200" spc="-96" dirty="0">
                <a:solidFill>
                  <a:srgbClr val="3D4248"/>
                </a:solidFill>
                <a:latin typeface="Times Neue Roman"/>
              </a:rPr>
              <a:t> (</a:t>
            </a:r>
            <a:r>
              <a:rPr lang="en-US" sz="3200" spc="-96" dirty="0" err="1">
                <a:solidFill>
                  <a:srgbClr val="3D4248"/>
                </a:solidFill>
                <a:latin typeface="Times Neue Roman"/>
              </a:rPr>
              <a:t>Mamestra</a:t>
            </a:r>
            <a:r>
              <a:rPr lang="en-US" sz="3200" spc="-96" dirty="0">
                <a:solidFill>
                  <a:srgbClr val="3D4248"/>
                </a:solidFill>
                <a:latin typeface="Times Neue Roman"/>
              </a:rPr>
              <a:t> </a:t>
            </a:r>
            <a:r>
              <a:rPr lang="en-US" sz="3200" spc="-96" dirty="0" err="1">
                <a:solidFill>
                  <a:srgbClr val="3D4248"/>
                </a:solidFill>
                <a:latin typeface="Times Neue Roman"/>
              </a:rPr>
              <a:t>brassicae</a:t>
            </a:r>
            <a:r>
              <a:rPr lang="en-US" sz="3200" spc="-96" dirty="0">
                <a:solidFill>
                  <a:srgbClr val="3D4248"/>
                </a:solidFill>
                <a:latin typeface="Times Neue Roman"/>
              </a:rPr>
              <a:t>), </a:t>
            </a:r>
          </a:p>
          <a:p>
            <a:pPr algn="ctr">
              <a:lnSpc>
                <a:spcPts val="3520"/>
              </a:lnSpc>
            </a:pPr>
            <a:r>
              <a:rPr lang="en-US" sz="3200" spc="-96" dirty="0" err="1">
                <a:solidFill>
                  <a:srgbClr val="3D4248"/>
                </a:solidFill>
                <a:latin typeface="Times Neue Roman"/>
              </a:rPr>
              <a:t>үкүчө</a:t>
            </a:r>
            <a:r>
              <a:rPr lang="en-US" sz="3200" spc="-96" dirty="0">
                <a:solidFill>
                  <a:srgbClr val="3D4248"/>
                </a:solidFill>
                <a:latin typeface="Times Neue Roman"/>
              </a:rPr>
              <a:t> </a:t>
            </a:r>
            <a:r>
              <a:rPr lang="en-US" sz="3200" spc="-96" dirty="0" err="1">
                <a:solidFill>
                  <a:srgbClr val="3D4248"/>
                </a:solidFill>
                <a:latin typeface="Times Neue Roman"/>
              </a:rPr>
              <a:t>түркүмү</a:t>
            </a:r>
            <a:r>
              <a:rPr lang="ky-KG" sz="3200" spc="-96" dirty="0">
                <a:solidFill>
                  <a:srgbClr val="3D4248"/>
                </a:solidFill>
                <a:latin typeface="Times Neue Roman"/>
              </a:rPr>
              <a:t>ндөгү</a:t>
            </a:r>
            <a:r>
              <a:rPr lang="en-US" sz="3200" spc="-96" dirty="0">
                <a:solidFill>
                  <a:srgbClr val="3D4248"/>
                </a:solidFill>
                <a:latin typeface="Times Neue Roman"/>
              </a:rPr>
              <a:t> (</a:t>
            </a:r>
            <a:r>
              <a:rPr lang="en-US" sz="3200" spc="-96" dirty="0" err="1">
                <a:solidFill>
                  <a:srgbClr val="3D4248"/>
                </a:solidFill>
                <a:latin typeface="Times Neue Roman"/>
              </a:rPr>
              <a:t>Noctidae</a:t>
            </a:r>
            <a:r>
              <a:rPr lang="en-US" sz="3200" spc="-96" dirty="0">
                <a:solidFill>
                  <a:srgbClr val="3D4248"/>
                </a:solidFill>
                <a:latin typeface="Times Neue Roman"/>
              </a:rPr>
              <a:t>)</a:t>
            </a:r>
            <a:r>
              <a:rPr lang="ky-KG" sz="3200" spc="-96" dirty="0">
                <a:solidFill>
                  <a:srgbClr val="3D4248"/>
                </a:solidFill>
                <a:latin typeface="Times Neue Roman"/>
              </a:rPr>
              <a:t> зыянкечтерди жок кылат</a:t>
            </a:r>
            <a:endParaRPr lang="en-US" sz="3200" spc="-96" dirty="0">
              <a:solidFill>
                <a:srgbClr val="3D4248"/>
              </a:solidFill>
              <a:latin typeface="Times Neue Roman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50313" y="795799"/>
            <a:ext cx="1182082" cy="1182082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600336" y="1818997"/>
            <a:ext cx="624975" cy="5990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25311" y="2864358"/>
            <a:ext cx="4198576" cy="277647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09159" y="2757094"/>
            <a:ext cx="3716098" cy="299100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25311" y="6764205"/>
            <a:ext cx="3938401" cy="261996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930247" y="6764205"/>
            <a:ext cx="4073923" cy="272144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504073" y="5710000"/>
            <a:ext cx="3358274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"/>
              </a:rPr>
              <a:t>Гамма-үкүчөсүнүн сырткы көрүнүшү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95349" y="5710000"/>
            <a:ext cx="4008821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"/>
              </a:rPr>
              <a:t>Капуста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"/>
              </a:rPr>
              <a:t>үкүчөсүнүн жумурткалары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04073" y="9346071"/>
            <a:ext cx="3358274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"/>
              </a:rPr>
              <a:t>Гусеницасынын зыян келтириши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8072" y="9447551"/>
            <a:ext cx="3358274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"/>
              </a:rPr>
              <a:t>үкүчөнүн капустадагы гусеницасы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7192" y="2643170"/>
            <a:ext cx="16438981" cy="3494424"/>
            <a:chOff x="0" y="0"/>
            <a:chExt cx="4755262" cy="1010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55262" cy="1010823"/>
            </a:xfrm>
            <a:custGeom>
              <a:avLst/>
              <a:gdLst/>
              <a:ahLst/>
              <a:cxnLst/>
              <a:rect l="l" t="t" r="r" b="b"/>
              <a:pathLst>
                <a:path w="4755262" h="1010823">
                  <a:moveTo>
                    <a:pt x="4630801" y="1010823"/>
                  </a:moveTo>
                  <a:lnTo>
                    <a:pt x="124460" y="1010823"/>
                  </a:lnTo>
                  <a:cubicBezTo>
                    <a:pt x="55880" y="1010823"/>
                    <a:pt x="0" y="954943"/>
                    <a:pt x="0" y="886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30801" y="0"/>
                  </a:lnTo>
                  <a:cubicBezTo>
                    <a:pt x="4699382" y="0"/>
                    <a:pt x="4755262" y="55880"/>
                    <a:pt x="4755262" y="124460"/>
                  </a:cubicBezTo>
                  <a:lnTo>
                    <a:pt x="4755262" y="886363"/>
                  </a:lnTo>
                  <a:cubicBezTo>
                    <a:pt x="4755262" y="954943"/>
                    <a:pt x="4699382" y="1010823"/>
                    <a:pt x="4630801" y="10108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421451" y="1087309"/>
            <a:ext cx="12823211" cy="1480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400" spc="-162" dirty="0">
                <a:latin typeface="Times Neue Roman"/>
              </a:rPr>
              <a:t>ГАБРАБРАКОН</a:t>
            </a:r>
            <a:endParaRPr lang="ky-KG" sz="5400" spc="-162" dirty="0">
              <a:latin typeface="Times Neue Roman"/>
            </a:endParaRPr>
          </a:p>
          <a:p>
            <a:pPr algn="ctr">
              <a:lnSpc>
                <a:spcPts val="6160"/>
              </a:lnSpc>
            </a:pPr>
            <a:r>
              <a:rPr lang="ky-KG" sz="2800" spc="-162" dirty="0">
                <a:latin typeface="Times Neue Roman"/>
              </a:rPr>
              <a:t>Энтомофаг 1 особь 0,51 сом</a:t>
            </a:r>
            <a:endParaRPr lang="en-US" sz="2800" spc="-162" dirty="0">
              <a:latin typeface="Times Neue Roman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550313" y="795799"/>
            <a:ext cx="1182082" cy="118208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600336" y="1818997"/>
            <a:ext cx="624975" cy="59906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2964901"/>
            <a:ext cx="16230600" cy="266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0356" lvl="1" indent="-230178">
              <a:lnSpc>
                <a:spcPts val="2985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Габрабракон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–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үкүчөлөрдүн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күбөлөрдүн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жетим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көпөлөктөрдүн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жана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башка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кабырчык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канатту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курт-кумурскалардын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сырткы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митеси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Көбүнчө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көпөлөк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курттары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жетилген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мезгилде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мителик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кылат</a:t>
            </a:r>
            <a:endParaRPr lang="en-US" sz="2400" dirty="0">
              <a:solidFill>
                <a:srgbClr val="000000"/>
              </a:solidFill>
              <a:latin typeface="Times Neue Roman"/>
            </a:endParaRPr>
          </a:p>
          <a:p>
            <a:pPr marL="460356" lvl="1" indent="-230178">
              <a:lnSpc>
                <a:spcPts val="2985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Габрабракон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көпөлөк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курттары</a:t>
            </a:r>
            <a:r>
              <a:rPr lang="ru-RU" sz="2400" dirty="0" err="1">
                <a:solidFill>
                  <a:srgbClr val="000000"/>
                </a:solidFill>
                <a:latin typeface="Times Neue Roman"/>
              </a:rPr>
              <a:t>н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ын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денесине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жумуртка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таштаардан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мурун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аны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чагып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шал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кылып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алат</a:t>
            </a:r>
            <a:endParaRPr lang="en-US" sz="2400" dirty="0">
              <a:solidFill>
                <a:srgbClr val="000000"/>
              </a:solidFill>
              <a:latin typeface="Times Neue Roman"/>
            </a:endParaRPr>
          </a:p>
          <a:p>
            <a:pPr marL="460356" lvl="1" indent="-230178">
              <a:lnSpc>
                <a:spcPts val="2985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Габрабраконду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пахтадагы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тамекидеги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жана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жашылчалардагы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косек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куртун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жок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кылууда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эффективдүүлү</a:t>
            </a:r>
            <a:r>
              <a:rPr lang="ru-RU" sz="2400" dirty="0">
                <a:solidFill>
                  <a:srgbClr val="000000"/>
                </a:solidFill>
                <a:latin typeface="Times Neue Roman"/>
              </a:rPr>
              <a:t>г</a:t>
            </a:r>
            <a:r>
              <a:rPr lang="ky-KG" sz="2400" dirty="0">
                <a:solidFill>
                  <a:srgbClr val="000000"/>
                </a:solidFill>
                <a:latin typeface="Times Neue Roman"/>
              </a:rPr>
              <a:t>ү 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80-85 % 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түзөт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.</a:t>
            </a:r>
          </a:p>
          <a:p>
            <a:pPr marL="460356" lvl="1" indent="-230178">
              <a:lnSpc>
                <a:spcPts val="2985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Колдонуу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нормасы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1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га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аянтка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жабыркоо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даражасына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жараша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100-300 </a:t>
            </a:r>
            <a:r>
              <a:rPr lang="en-US" sz="2400" dirty="0" err="1">
                <a:solidFill>
                  <a:srgbClr val="000000"/>
                </a:solidFill>
                <a:latin typeface="Times Neue Roman"/>
              </a:rPr>
              <a:t>даананы</a:t>
            </a:r>
            <a:r>
              <a:rPr lang="en-US" sz="24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ky-KG" sz="2400" dirty="0">
                <a:solidFill>
                  <a:srgbClr val="000000"/>
                </a:solidFill>
                <a:latin typeface="Times Neue Roman"/>
              </a:rPr>
              <a:t> учурат.</a:t>
            </a:r>
            <a:endParaRPr lang="en-US" sz="2400" dirty="0">
              <a:solidFill>
                <a:srgbClr val="000000"/>
              </a:solidFill>
              <a:latin typeface="Times Neue Roman"/>
            </a:endParaRPr>
          </a:p>
          <a:p>
            <a:pPr>
              <a:lnSpc>
                <a:spcPts val="2985"/>
              </a:lnSpc>
            </a:pPr>
            <a:endParaRPr lang="en-US" sz="2400" dirty="0">
              <a:solidFill>
                <a:srgbClr val="000000"/>
              </a:solidFill>
              <a:latin typeface="Times Neue Roman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707D1D7-7C88-4CDE-AEF0-E30F1FBAA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444349"/>
            <a:ext cx="5138936" cy="342595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ED52C7F-7238-4680-BCE0-6F1ADCBC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644" y="6421102"/>
            <a:ext cx="4346823" cy="325342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57AA46F-9F53-4576-9AE0-E73CE525C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8296" y="6459325"/>
            <a:ext cx="5136427" cy="32151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891</Words>
  <Application>Microsoft Office PowerPoint</Application>
  <PresentationFormat>Произвольный</PresentationFormat>
  <Paragraphs>102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5" baseType="lpstr">
      <vt:lpstr>Arial</vt:lpstr>
      <vt:lpstr>Bahnschrift Condensed</vt:lpstr>
      <vt:lpstr>Calibri</vt:lpstr>
      <vt:lpstr>맑은 고딕</vt:lpstr>
      <vt:lpstr>Times New Roman</vt:lpstr>
      <vt:lpstr>Arimo</vt:lpstr>
      <vt:lpstr>Times Neue Roman</vt:lpstr>
      <vt:lpstr>Open Sans Light</vt:lpstr>
      <vt:lpstr>Open Sans</vt:lpstr>
      <vt:lpstr>Aharoni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удобрения</dc:title>
  <cp:lastModifiedBy>User</cp:lastModifiedBy>
  <cp:revision>20</cp:revision>
  <dcterms:created xsi:type="dcterms:W3CDTF">2006-08-16T00:00:00Z</dcterms:created>
  <dcterms:modified xsi:type="dcterms:W3CDTF">2022-11-19T17:31:35Z</dcterms:modified>
  <dc:identifier>DAEQOm6AM10</dc:identifier>
</cp:coreProperties>
</file>